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9a892f0f7056471c" /><Relationship Type="http://schemas.openxmlformats.org/officeDocument/2006/relationships/extended-properties" Target="/docProps/app.xml" Id="R805466be6fd041a5" /><Relationship Type="http://schemas.openxmlformats.org/officeDocument/2006/relationships/officeDocument" Target="/ppt/presentation.xml" Id="Raca0d389a5d148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cf139951df4aa6"/>
  </p:sldMasterIdLst>
  <p:notesMasterIdLst>
    <p:notesMasterId xmlns:r="http://schemas.openxmlformats.org/officeDocument/2006/relationships" r:id="Rb0429993fbd84887"/>
  </p:notesMasterIdLst>
  <p:sldIdLst>
    <p:sldId xmlns:r="http://schemas.openxmlformats.org/officeDocument/2006/relationships" id="256" r:id="R3e5c247b15dc48a0"/>
    <p:sldId xmlns:r="http://schemas.openxmlformats.org/officeDocument/2006/relationships" id="257" r:id="R7cf1132f8adc4e18"/>
    <p:sldId xmlns:r="http://schemas.openxmlformats.org/officeDocument/2006/relationships" id="258" r:id="R54a46d401e9f4330"/>
    <p:sldId xmlns:r="http://schemas.openxmlformats.org/officeDocument/2006/relationships" id="259" r:id="Re09ed90efa3b4ad9"/>
    <p:sldId xmlns:r="http://schemas.openxmlformats.org/officeDocument/2006/relationships" id="260" r:id="R09c44cbc8fd548aa"/>
    <p:sldId xmlns:r="http://schemas.openxmlformats.org/officeDocument/2006/relationships" id="261" r:id="Ra7c4a436b7c245d0"/>
    <p:sldId xmlns:r="http://schemas.openxmlformats.org/officeDocument/2006/relationships" id="262" r:id="R08645a337ba446c6"/>
    <p:sldId xmlns:r="http://schemas.openxmlformats.org/officeDocument/2006/relationships" id="263" r:id="R74696bc8eb3646fa"/>
    <p:sldId xmlns:r="http://schemas.openxmlformats.org/officeDocument/2006/relationships" id="264" r:id="R52af92a22a72440a"/>
    <p:sldId xmlns:r="http://schemas.openxmlformats.org/officeDocument/2006/relationships" id="265" r:id="Rdc8cb9b77fc345f8"/>
    <p:sldId xmlns:r="http://schemas.openxmlformats.org/officeDocument/2006/relationships" id="266" r:id="Rc6ab0105536e415c"/>
    <p:sldId xmlns:r="http://schemas.openxmlformats.org/officeDocument/2006/relationships" id="267" r:id="R7b61e08c361a4904"/>
    <p:sldId xmlns:r="http://schemas.openxmlformats.org/officeDocument/2006/relationships" id="268" r:id="R4f0f3502dac44566"/>
    <p:sldId xmlns:r="http://schemas.openxmlformats.org/officeDocument/2006/relationships" id="269" r:id="R75aa9c6232c54889"/>
    <p:sldId xmlns:r="http://schemas.openxmlformats.org/officeDocument/2006/relationships" id="270" r:id="Rd5bd98f0519b44fe"/>
    <p:sldId xmlns:r="http://schemas.openxmlformats.org/officeDocument/2006/relationships" id="271" r:id="R2283abfa79c5477b"/>
    <p:sldId xmlns:r="http://schemas.openxmlformats.org/officeDocument/2006/relationships" id="272" r:id="Rcf542fdb086247df"/>
    <p:sldId xmlns:r="http://schemas.openxmlformats.org/officeDocument/2006/relationships" id="273" r:id="R6a7e2ee05e0243ee"/>
    <p:sldId xmlns:r="http://schemas.openxmlformats.org/officeDocument/2006/relationships" id="274" r:id="R9de3c593d80048eb"/>
    <p:sldId xmlns:r="http://schemas.openxmlformats.org/officeDocument/2006/relationships" id="275" r:id="R66d72cce44674003"/>
    <p:sldId xmlns:r="http://schemas.openxmlformats.org/officeDocument/2006/relationships" id="276" r:id="Rf8c269962e22420c"/>
    <p:sldId xmlns:r="http://schemas.openxmlformats.org/officeDocument/2006/relationships" id="277" r:id="R9005893e9dff40e2"/>
    <p:sldId xmlns:r="http://schemas.openxmlformats.org/officeDocument/2006/relationships" id="278" r:id="R453afe1035c541a8"/>
    <p:sldId xmlns:r="http://schemas.openxmlformats.org/officeDocument/2006/relationships" id="279" r:id="R186b9a77c28941de"/>
    <p:sldId xmlns:r="http://schemas.openxmlformats.org/officeDocument/2006/relationships" id="280" r:id="Ra4ae0e4420794a1d"/>
    <p:sldId xmlns:r="http://schemas.openxmlformats.org/officeDocument/2006/relationships" id="281" r:id="R8fd95e197c4d459f"/>
    <p:sldId xmlns:r="http://schemas.openxmlformats.org/officeDocument/2006/relationships" id="282" r:id="Rffc7f5b856f94a46"/>
    <p:sldId xmlns:r="http://schemas.openxmlformats.org/officeDocument/2006/relationships" id="283" r:id="Rfea98639aa954f62"/>
    <p:sldId xmlns:r="http://schemas.openxmlformats.org/officeDocument/2006/relationships" id="284" r:id="R273934a03d194fa9"/>
    <p:sldId xmlns:r="http://schemas.openxmlformats.org/officeDocument/2006/relationships" id="285" r:id="R3da94dcf50df4e74"/>
    <p:sldId xmlns:r="http://schemas.openxmlformats.org/officeDocument/2006/relationships" id="286" r:id="Rd5278383e1954ed0"/>
    <p:sldId xmlns:r="http://schemas.openxmlformats.org/officeDocument/2006/relationships" id="287" r:id="Rb69dec7aba984d53"/>
    <p:sldId xmlns:r="http://schemas.openxmlformats.org/officeDocument/2006/relationships" id="288" r:id="Rd560ca6b826c4b95"/>
    <p:sldId xmlns:r="http://schemas.openxmlformats.org/officeDocument/2006/relationships" id="289" r:id="R06e60fea5b944216"/>
    <p:sldId xmlns:r="http://schemas.openxmlformats.org/officeDocument/2006/relationships" id="290" r:id="R122725981dee4e5f"/>
    <p:sldId xmlns:r="http://schemas.openxmlformats.org/officeDocument/2006/relationships" id="291" r:id="R4de51375e7404c31"/>
    <p:sldId xmlns:r="http://schemas.openxmlformats.org/officeDocument/2006/relationships" id="292" r:id="R717602a9c9594269"/>
    <p:sldId xmlns:r="http://schemas.openxmlformats.org/officeDocument/2006/relationships" id="293" r:id="R29247d31c0484be9"/>
    <p:sldId xmlns:r="http://schemas.openxmlformats.org/officeDocument/2006/relationships" id="294" r:id="Rb3cf38e1eb2e479d"/>
    <p:sldId xmlns:r="http://schemas.openxmlformats.org/officeDocument/2006/relationships" id="295" r:id="R82b472fb25ed480c"/>
    <p:sldId xmlns:r="http://schemas.openxmlformats.org/officeDocument/2006/relationships" id="296" r:id="R7f165adc52ce478e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2a6e5f3dee0f43fd" /><Relationship Type="http://schemas.openxmlformats.org/officeDocument/2006/relationships/slideMaster" Target="/ppt/slideMasters/slideMaster1.xml" Id="Rfbcf139951df4aa6" /><Relationship Type="http://schemas.openxmlformats.org/officeDocument/2006/relationships/notesMaster" Target="/ppt/notesMasters/notesMaster1.xml" Id="Rb0429993fbd84887" /><Relationship Type="http://schemas.openxmlformats.org/officeDocument/2006/relationships/presProps" Target="/ppt/presProps.xml" Id="R312a0a4bf72d455f" /><Relationship Type="http://schemas.openxmlformats.org/officeDocument/2006/relationships/tableStyles" Target="/ppt/tableStyles.xml" Id="R9089c9c384da4339" /><Relationship Type="http://schemas.openxmlformats.org/officeDocument/2006/relationships/slide" Target="/ppt/slides/slide1.xml" Id="R3e5c247b15dc48a0" /><Relationship Type="http://schemas.openxmlformats.org/officeDocument/2006/relationships/slide" Target="/ppt/slides/slide2.xml" Id="R7cf1132f8adc4e18" /><Relationship Type="http://schemas.openxmlformats.org/officeDocument/2006/relationships/slide" Target="/ppt/slides/slide3.xml" Id="R54a46d401e9f4330" /><Relationship Type="http://schemas.openxmlformats.org/officeDocument/2006/relationships/slide" Target="/ppt/slides/slide4.xml" Id="Re09ed90efa3b4ad9" /><Relationship Type="http://schemas.openxmlformats.org/officeDocument/2006/relationships/slide" Target="/ppt/slides/slide5.xml" Id="R09c44cbc8fd548aa" /><Relationship Type="http://schemas.openxmlformats.org/officeDocument/2006/relationships/slide" Target="/ppt/slides/slide6.xml" Id="Ra7c4a436b7c245d0" /><Relationship Type="http://schemas.openxmlformats.org/officeDocument/2006/relationships/slide" Target="/ppt/slides/slide7.xml" Id="R08645a337ba446c6" /><Relationship Type="http://schemas.openxmlformats.org/officeDocument/2006/relationships/slide" Target="/ppt/slides/slide8.xml" Id="R74696bc8eb3646fa" /><Relationship Type="http://schemas.openxmlformats.org/officeDocument/2006/relationships/slide" Target="/ppt/slides/slide9.xml" Id="R52af92a22a72440a" /><Relationship Type="http://schemas.openxmlformats.org/officeDocument/2006/relationships/slide" Target="/ppt/slides/slide10.xml" Id="Rdc8cb9b77fc345f8" /><Relationship Type="http://schemas.openxmlformats.org/officeDocument/2006/relationships/slide" Target="/ppt/slides/slide11.xml" Id="Rc6ab0105536e415c" /><Relationship Type="http://schemas.openxmlformats.org/officeDocument/2006/relationships/slide" Target="/ppt/slides/slide12.xml" Id="R7b61e08c361a4904" /><Relationship Type="http://schemas.openxmlformats.org/officeDocument/2006/relationships/slide" Target="/ppt/slides/slide13.xml" Id="R4f0f3502dac44566" /><Relationship Type="http://schemas.openxmlformats.org/officeDocument/2006/relationships/slide" Target="/ppt/slides/slide14.xml" Id="R75aa9c6232c54889" /><Relationship Type="http://schemas.openxmlformats.org/officeDocument/2006/relationships/slide" Target="/ppt/slides/slide15.xml" Id="Rd5bd98f0519b44fe" /><Relationship Type="http://schemas.openxmlformats.org/officeDocument/2006/relationships/slide" Target="/ppt/slides/slide16.xml" Id="R2283abfa79c5477b" /><Relationship Type="http://schemas.openxmlformats.org/officeDocument/2006/relationships/slide" Target="/ppt/slides/slide17.xml" Id="Rcf542fdb086247df" /><Relationship Type="http://schemas.openxmlformats.org/officeDocument/2006/relationships/slide" Target="/ppt/slides/slide18.xml" Id="R6a7e2ee05e0243ee" /><Relationship Type="http://schemas.openxmlformats.org/officeDocument/2006/relationships/slide" Target="/ppt/slides/slide19.xml" Id="R9de3c593d80048eb" /><Relationship Type="http://schemas.openxmlformats.org/officeDocument/2006/relationships/slide" Target="/ppt/slides/slide20.xml" Id="R66d72cce44674003" /><Relationship Type="http://schemas.openxmlformats.org/officeDocument/2006/relationships/slide" Target="/ppt/slides/slide21.xml" Id="Rf8c269962e22420c" /><Relationship Type="http://schemas.openxmlformats.org/officeDocument/2006/relationships/slide" Target="/ppt/slides/slide22.xml" Id="R9005893e9dff40e2" /><Relationship Type="http://schemas.openxmlformats.org/officeDocument/2006/relationships/slide" Target="/ppt/slides/slide23.xml" Id="R453afe1035c541a8" /><Relationship Type="http://schemas.openxmlformats.org/officeDocument/2006/relationships/slide" Target="/ppt/slides/slide24.xml" Id="R186b9a77c28941de" /><Relationship Type="http://schemas.openxmlformats.org/officeDocument/2006/relationships/slide" Target="/ppt/slides/slide25.xml" Id="Ra4ae0e4420794a1d" /><Relationship Type="http://schemas.openxmlformats.org/officeDocument/2006/relationships/slide" Target="/ppt/slides/slide26.xml" Id="R8fd95e197c4d459f" /><Relationship Type="http://schemas.openxmlformats.org/officeDocument/2006/relationships/slide" Target="/ppt/slides/slide27.xml" Id="Rffc7f5b856f94a46" /><Relationship Type="http://schemas.openxmlformats.org/officeDocument/2006/relationships/slide" Target="/ppt/slides/slide28.xml" Id="Rfea98639aa954f62" /><Relationship Type="http://schemas.openxmlformats.org/officeDocument/2006/relationships/slide" Target="/ppt/slides/slide29.xml" Id="R273934a03d194fa9" /><Relationship Type="http://schemas.openxmlformats.org/officeDocument/2006/relationships/slide" Target="/ppt/slides/slide30.xml" Id="R3da94dcf50df4e74" /><Relationship Type="http://schemas.openxmlformats.org/officeDocument/2006/relationships/slide" Target="/ppt/slides/slide31.xml" Id="Rd5278383e1954ed0" /><Relationship Type="http://schemas.openxmlformats.org/officeDocument/2006/relationships/slide" Target="/ppt/slides/slide32.xml" Id="Rb69dec7aba984d53" /><Relationship Type="http://schemas.openxmlformats.org/officeDocument/2006/relationships/slide" Target="/ppt/slides/slide33.xml" Id="Rd560ca6b826c4b95" /><Relationship Type="http://schemas.openxmlformats.org/officeDocument/2006/relationships/slide" Target="/ppt/slides/slide34.xml" Id="R06e60fea5b944216" /><Relationship Type="http://schemas.openxmlformats.org/officeDocument/2006/relationships/slide" Target="/ppt/slides/slide35.xml" Id="R122725981dee4e5f" /><Relationship Type="http://schemas.openxmlformats.org/officeDocument/2006/relationships/slide" Target="/ppt/slides/slide36.xml" Id="R4de51375e7404c31" /><Relationship Type="http://schemas.openxmlformats.org/officeDocument/2006/relationships/slide" Target="/ppt/slides/slide37.xml" Id="R717602a9c9594269" /><Relationship Type="http://schemas.openxmlformats.org/officeDocument/2006/relationships/slide" Target="/ppt/slides/slide38.xml" Id="R29247d31c0484be9" /><Relationship Type="http://schemas.openxmlformats.org/officeDocument/2006/relationships/slide" Target="/ppt/slides/slide39.xml" Id="Rb3cf38e1eb2e479d" /><Relationship Type="http://schemas.openxmlformats.org/officeDocument/2006/relationships/slide" Target="/ppt/slides/slide40.xml" Id="R82b472fb25ed480c" /><Relationship Type="http://schemas.openxmlformats.org/officeDocument/2006/relationships/slide" Target="/ppt/slides/slide41.xml" Id="R7f165adc52ce478e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64581cc7b16144a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31d9f4e46e2241fb" /><Relationship Type="http://schemas.openxmlformats.org/officeDocument/2006/relationships/notesMaster" Target="/ppt/notesMasters/notesMaster1.xml" Id="R4606a84719784408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dd16efbc66594330" /><Relationship Type="http://schemas.openxmlformats.org/officeDocument/2006/relationships/notesMaster" Target="/ppt/notesMasters/notesMaster1.xml" Id="R3bba242ed7ed448a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d103c695cc6d4fd0" /><Relationship Type="http://schemas.openxmlformats.org/officeDocument/2006/relationships/notesMaster" Target="/ppt/notesMasters/notesMaster1.xml" Id="R7b1138ae5bcc46c8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148f72bd5d744c73" /><Relationship Type="http://schemas.openxmlformats.org/officeDocument/2006/relationships/notesMaster" Target="/ppt/notesMasters/notesMaster1.xml" Id="R7820c79eb54241ac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e9a75b7102824a94" /><Relationship Type="http://schemas.openxmlformats.org/officeDocument/2006/relationships/notesMaster" Target="/ppt/notesMasters/notesMaster1.xml" Id="Rc09f222ccb9644a4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bc3eb713b0294b1e" /><Relationship Type="http://schemas.openxmlformats.org/officeDocument/2006/relationships/notesMaster" Target="/ppt/notesMasters/notesMaster1.xml" Id="R6fcdfafbf7034fc0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0db9d1e6a57b4e8f" /><Relationship Type="http://schemas.openxmlformats.org/officeDocument/2006/relationships/notesMaster" Target="/ppt/notesMasters/notesMaster1.xml" Id="R441384bbea9c4884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0aed2a0bfac642f8" /><Relationship Type="http://schemas.openxmlformats.org/officeDocument/2006/relationships/notesMaster" Target="/ppt/notesMasters/notesMaster1.xml" Id="R91a118630678425a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de39a54698514ceb" /><Relationship Type="http://schemas.openxmlformats.org/officeDocument/2006/relationships/notesMaster" Target="/ppt/notesMasters/notesMaster1.xml" Id="R67e9d23a343c454a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fcab5056454e4311" /><Relationship Type="http://schemas.openxmlformats.org/officeDocument/2006/relationships/notesMaster" Target="/ppt/notesMasters/notesMaster1.xml" Id="R95af17d4c1a6411c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772208b5e6de4764" /><Relationship Type="http://schemas.openxmlformats.org/officeDocument/2006/relationships/notesMaster" Target="/ppt/notesMasters/notesMaster1.xml" Id="R9d6cda0b46c6412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0066cb90dd2470a" /><Relationship Type="http://schemas.openxmlformats.org/officeDocument/2006/relationships/notesMaster" Target="/ppt/notesMasters/notesMaster1.xml" Id="R0df733b0ce354a4d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4c254ef6430347b1" /><Relationship Type="http://schemas.openxmlformats.org/officeDocument/2006/relationships/notesMaster" Target="/ppt/notesMasters/notesMaster1.xml" Id="R08ac2285204d45f4" /></Relationships>
</file>

<file path=ppt/notesSlides/_rels/notesSlide21.xml.rels>&#65279;<?xml version="1.0" encoding="utf-8"?><Relationships xmlns="http://schemas.openxmlformats.org/package/2006/relationships"><Relationship Type="http://schemas.openxmlformats.org/officeDocument/2006/relationships/slide" Target="/ppt/slides/slide21.xml" Id="Rc31ac0a536074621" /><Relationship Type="http://schemas.openxmlformats.org/officeDocument/2006/relationships/notesMaster" Target="/ppt/notesMasters/notesMaster1.xml" Id="Rcba909701e2f4dfb" /></Relationships>
</file>

<file path=ppt/notesSlides/_rels/notesSlide22.xml.rels>&#65279;<?xml version="1.0" encoding="utf-8"?><Relationships xmlns="http://schemas.openxmlformats.org/package/2006/relationships"><Relationship Type="http://schemas.openxmlformats.org/officeDocument/2006/relationships/slide" Target="/ppt/slides/slide22.xml" Id="Ra480adf132c0461e" /><Relationship Type="http://schemas.openxmlformats.org/officeDocument/2006/relationships/notesMaster" Target="/ppt/notesMasters/notesMaster1.xml" Id="R6391dc03cd3746b5" /></Relationships>
</file>

<file path=ppt/notesSlides/_rels/notesSlide23.xml.rels>&#65279;<?xml version="1.0" encoding="utf-8"?><Relationships xmlns="http://schemas.openxmlformats.org/package/2006/relationships"><Relationship Type="http://schemas.openxmlformats.org/officeDocument/2006/relationships/slide" Target="/ppt/slides/slide23.xml" Id="Ree548b7d4569479a" /><Relationship Type="http://schemas.openxmlformats.org/officeDocument/2006/relationships/notesMaster" Target="/ppt/notesMasters/notesMaster1.xml" Id="Rc105ecc0ea3b45f3" /></Relationships>
</file>

<file path=ppt/notesSlides/_rels/notesSlide24.xml.rels>&#65279;<?xml version="1.0" encoding="utf-8"?><Relationships xmlns="http://schemas.openxmlformats.org/package/2006/relationships"><Relationship Type="http://schemas.openxmlformats.org/officeDocument/2006/relationships/slide" Target="/ppt/slides/slide24.xml" Id="Rf3def50adc34417a" /><Relationship Type="http://schemas.openxmlformats.org/officeDocument/2006/relationships/notesMaster" Target="/ppt/notesMasters/notesMaster1.xml" Id="Rb4fee484e73d4f10" /></Relationships>
</file>

<file path=ppt/notesSlides/_rels/notesSlide25.xml.rels>&#65279;<?xml version="1.0" encoding="utf-8"?><Relationships xmlns="http://schemas.openxmlformats.org/package/2006/relationships"><Relationship Type="http://schemas.openxmlformats.org/officeDocument/2006/relationships/slide" Target="/ppt/slides/slide25.xml" Id="Rad5b7897921e45ed" /><Relationship Type="http://schemas.openxmlformats.org/officeDocument/2006/relationships/notesMaster" Target="/ppt/notesMasters/notesMaster1.xml" Id="R78b0b500a5aa4cfe" /></Relationships>
</file>

<file path=ppt/notesSlides/_rels/notesSlide26.xml.rels>&#65279;<?xml version="1.0" encoding="utf-8"?><Relationships xmlns="http://schemas.openxmlformats.org/package/2006/relationships"><Relationship Type="http://schemas.openxmlformats.org/officeDocument/2006/relationships/slide" Target="/ppt/slides/slide26.xml" Id="Rf60dc17d6ca94858" /><Relationship Type="http://schemas.openxmlformats.org/officeDocument/2006/relationships/notesMaster" Target="/ppt/notesMasters/notesMaster1.xml" Id="Rc1e3d464956449b1" /></Relationships>
</file>

<file path=ppt/notesSlides/_rels/notesSlide27.xml.rels>&#65279;<?xml version="1.0" encoding="utf-8"?><Relationships xmlns="http://schemas.openxmlformats.org/package/2006/relationships"><Relationship Type="http://schemas.openxmlformats.org/officeDocument/2006/relationships/slide" Target="/ppt/slides/slide27.xml" Id="Rc2878472fd144543" /><Relationship Type="http://schemas.openxmlformats.org/officeDocument/2006/relationships/notesMaster" Target="/ppt/notesMasters/notesMaster1.xml" Id="R03d0dab746164e65" /></Relationships>
</file>

<file path=ppt/notesSlides/_rels/notesSlide28.xml.rels>&#65279;<?xml version="1.0" encoding="utf-8"?><Relationships xmlns="http://schemas.openxmlformats.org/package/2006/relationships"><Relationship Type="http://schemas.openxmlformats.org/officeDocument/2006/relationships/slide" Target="/ppt/slides/slide28.xml" Id="Rb59bb4708d864697" /><Relationship Type="http://schemas.openxmlformats.org/officeDocument/2006/relationships/notesMaster" Target="/ppt/notesMasters/notesMaster1.xml" Id="R1d34c72eba744ac0" /></Relationships>
</file>

<file path=ppt/notesSlides/_rels/notesSlide29.xml.rels>&#65279;<?xml version="1.0" encoding="utf-8"?><Relationships xmlns="http://schemas.openxmlformats.org/package/2006/relationships"><Relationship Type="http://schemas.openxmlformats.org/officeDocument/2006/relationships/slide" Target="/ppt/slides/slide29.xml" Id="R6795ed4d5bf3499a" /><Relationship Type="http://schemas.openxmlformats.org/officeDocument/2006/relationships/notesMaster" Target="/ppt/notesMasters/notesMaster1.xml" Id="R583b2507142d4bd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9049acf898054a2b" /><Relationship Type="http://schemas.openxmlformats.org/officeDocument/2006/relationships/notesMaster" Target="/ppt/notesMasters/notesMaster1.xml" Id="R2b6a0446ef2d43e9" /></Relationships>
</file>

<file path=ppt/notesSlides/_rels/notesSlide30.xml.rels>&#65279;<?xml version="1.0" encoding="utf-8"?><Relationships xmlns="http://schemas.openxmlformats.org/package/2006/relationships"><Relationship Type="http://schemas.openxmlformats.org/officeDocument/2006/relationships/slide" Target="/ppt/slides/slide30.xml" Id="R9099f475d7704398" /><Relationship Type="http://schemas.openxmlformats.org/officeDocument/2006/relationships/notesMaster" Target="/ppt/notesMasters/notesMaster1.xml" Id="Rdf7ee223f85f4af8" /></Relationships>
</file>

<file path=ppt/notesSlides/_rels/notesSlide31.xml.rels>&#65279;<?xml version="1.0" encoding="utf-8"?><Relationships xmlns="http://schemas.openxmlformats.org/package/2006/relationships"><Relationship Type="http://schemas.openxmlformats.org/officeDocument/2006/relationships/slide" Target="/ppt/slides/slide31.xml" Id="R63b1f266d4cd4065" /><Relationship Type="http://schemas.openxmlformats.org/officeDocument/2006/relationships/notesMaster" Target="/ppt/notesMasters/notesMaster1.xml" Id="Rd01d78f9f63c403d" /></Relationships>
</file>

<file path=ppt/notesSlides/_rels/notesSlide32.xml.rels>&#65279;<?xml version="1.0" encoding="utf-8"?><Relationships xmlns="http://schemas.openxmlformats.org/package/2006/relationships"><Relationship Type="http://schemas.openxmlformats.org/officeDocument/2006/relationships/slide" Target="/ppt/slides/slide32.xml" Id="R028d1904f6694ba5" /><Relationship Type="http://schemas.openxmlformats.org/officeDocument/2006/relationships/notesMaster" Target="/ppt/notesMasters/notesMaster1.xml" Id="Rfbf6df49ac8541bb" /></Relationships>
</file>

<file path=ppt/notesSlides/_rels/notesSlide33.xml.rels>&#65279;<?xml version="1.0" encoding="utf-8"?><Relationships xmlns="http://schemas.openxmlformats.org/package/2006/relationships"><Relationship Type="http://schemas.openxmlformats.org/officeDocument/2006/relationships/slide" Target="/ppt/slides/slide33.xml" Id="Rfc14ff88cce64f25" /><Relationship Type="http://schemas.openxmlformats.org/officeDocument/2006/relationships/notesMaster" Target="/ppt/notesMasters/notesMaster1.xml" Id="R7c22703db18742e6" /></Relationships>
</file>

<file path=ppt/notesSlides/_rels/notesSlide34.xml.rels>&#65279;<?xml version="1.0" encoding="utf-8"?><Relationships xmlns="http://schemas.openxmlformats.org/package/2006/relationships"><Relationship Type="http://schemas.openxmlformats.org/officeDocument/2006/relationships/slide" Target="/ppt/slides/slide34.xml" Id="R3dd82c6808cb4ef7" /><Relationship Type="http://schemas.openxmlformats.org/officeDocument/2006/relationships/notesMaster" Target="/ppt/notesMasters/notesMaster1.xml" Id="R1633647d4aec4840" /></Relationships>
</file>

<file path=ppt/notesSlides/_rels/notesSlide35.xml.rels>&#65279;<?xml version="1.0" encoding="utf-8"?><Relationships xmlns="http://schemas.openxmlformats.org/package/2006/relationships"><Relationship Type="http://schemas.openxmlformats.org/officeDocument/2006/relationships/slide" Target="/ppt/slides/slide35.xml" Id="R7202b7dcb7154d2d" /><Relationship Type="http://schemas.openxmlformats.org/officeDocument/2006/relationships/notesMaster" Target="/ppt/notesMasters/notesMaster1.xml" Id="R14e059fbc08943d3" /></Relationships>
</file>

<file path=ppt/notesSlides/_rels/notesSlide36.xml.rels>&#65279;<?xml version="1.0" encoding="utf-8"?><Relationships xmlns="http://schemas.openxmlformats.org/package/2006/relationships"><Relationship Type="http://schemas.openxmlformats.org/officeDocument/2006/relationships/slide" Target="/ppt/slides/slide36.xml" Id="R782613904ca14e71" /><Relationship Type="http://schemas.openxmlformats.org/officeDocument/2006/relationships/notesMaster" Target="/ppt/notesMasters/notesMaster1.xml" Id="R7f038448dbc44563" /></Relationships>
</file>

<file path=ppt/notesSlides/_rels/notesSlide37.xml.rels>&#65279;<?xml version="1.0" encoding="utf-8"?><Relationships xmlns="http://schemas.openxmlformats.org/package/2006/relationships"><Relationship Type="http://schemas.openxmlformats.org/officeDocument/2006/relationships/slide" Target="/ppt/slides/slide37.xml" Id="R4ef81fffd6794bb4" /><Relationship Type="http://schemas.openxmlformats.org/officeDocument/2006/relationships/notesMaster" Target="/ppt/notesMasters/notesMaster1.xml" Id="R665dfceda1944b7c" /></Relationships>
</file>

<file path=ppt/notesSlides/_rels/notesSlide38.xml.rels>&#65279;<?xml version="1.0" encoding="utf-8"?><Relationships xmlns="http://schemas.openxmlformats.org/package/2006/relationships"><Relationship Type="http://schemas.openxmlformats.org/officeDocument/2006/relationships/slide" Target="/ppt/slides/slide38.xml" Id="Rfce3a0d98c804918" /><Relationship Type="http://schemas.openxmlformats.org/officeDocument/2006/relationships/notesMaster" Target="/ppt/notesMasters/notesMaster1.xml" Id="R99ca5bd11c37419c" /></Relationships>
</file>

<file path=ppt/notesSlides/_rels/notesSlide39.xml.rels>&#65279;<?xml version="1.0" encoding="utf-8"?><Relationships xmlns="http://schemas.openxmlformats.org/package/2006/relationships"><Relationship Type="http://schemas.openxmlformats.org/officeDocument/2006/relationships/slide" Target="/ppt/slides/slide39.xml" Id="R23a2b13841e8431b" /><Relationship Type="http://schemas.openxmlformats.org/officeDocument/2006/relationships/notesMaster" Target="/ppt/notesMasters/notesMaster1.xml" Id="R61669aeeb61041e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e4d7d9461144a1c" /><Relationship Type="http://schemas.openxmlformats.org/officeDocument/2006/relationships/notesMaster" Target="/ppt/notesMasters/notesMaster1.xml" Id="R1d9f24c90b4e47be" /></Relationships>
</file>

<file path=ppt/notesSlides/_rels/notesSlide40.xml.rels>&#65279;<?xml version="1.0" encoding="utf-8"?><Relationships xmlns="http://schemas.openxmlformats.org/package/2006/relationships"><Relationship Type="http://schemas.openxmlformats.org/officeDocument/2006/relationships/slide" Target="/ppt/slides/slide40.xml" Id="Rfc1fc1f6a77046fc" /><Relationship Type="http://schemas.openxmlformats.org/officeDocument/2006/relationships/notesMaster" Target="/ppt/notesMasters/notesMaster1.xml" Id="Rd37fa9f668b54da9" /></Relationships>
</file>

<file path=ppt/notesSlides/_rels/notesSlide41.xml.rels>&#65279;<?xml version="1.0" encoding="utf-8"?><Relationships xmlns="http://schemas.openxmlformats.org/package/2006/relationships"><Relationship Type="http://schemas.openxmlformats.org/officeDocument/2006/relationships/slide" Target="/ppt/slides/slide41.xml" Id="Rd8200f9bbe344a78" /><Relationship Type="http://schemas.openxmlformats.org/officeDocument/2006/relationships/notesMaster" Target="/ppt/notesMasters/notesMaster1.xml" Id="R54d2a43b6f6d4f6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592ab496b014862" /><Relationship Type="http://schemas.openxmlformats.org/officeDocument/2006/relationships/notesMaster" Target="/ppt/notesMasters/notesMaster1.xml" Id="R47fc8c20151a40a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fb302d6e6311431c" /><Relationship Type="http://schemas.openxmlformats.org/officeDocument/2006/relationships/notesMaster" Target="/ppt/notesMasters/notesMaster1.xml" Id="R9ad359cffd80472a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061f3e42d4a542ee" /><Relationship Type="http://schemas.openxmlformats.org/officeDocument/2006/relationships/notesMaster" Target="/ppt/notesMasters/notesMaster1.xml" Id="R841747666e804b1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183b399b36354447" /><Relationship Type="http://schemas.openxmlformats.org/officeDocument/2006/relationships/notesMaster" Target="/ppt/notesMasters/notesMaster1.xml" Id="R380e96b0705845e3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0974064221014e72" /><Relationship Type="http://schemas.openxmlformats.org/officeDocument/2006/relationships/notesMaster" Target="/ppt/notesMasters/notesMaster1.xml" Id="R6795c754eebf4d01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보안 기초 및 네트워크/시스템 이해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"1주차는 공격 성공을 겨루는 시간이 아니라, Red Team이 남긴 관찰을 Blue Team 증거와 연결해 설명하는 과정입니다."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화면에서 일정이 6월 22일부터 25일까지 4일, 총 28시간으로 바뀌었다는 점을 분명히 고정한다.</a:t>
            </a:r>
          </a:p>
          <a:p xmlns:a="http://schemas.openxmlformats.org/drawingml/2006/main">
            <a:pPr marL="0" indent="0"/>
            <a:r>
              <a:rPr lang="ko-KR" sz="1000"/>
              <a:t>• 오늘 과정의 범위와 산출물을 먼저 고정한다: 4D 28시간, 2 Red Team 축, 2 Blue Team 축, 1 최종 산출물.</a:t>
            </a:r>
          </a:p>
          <a:p xmlns:a="http://schemas.openxmlformats.org/drawingml/2006/main">
            <a:pPr marL="0" indent="0"/>
            <a:r>
              <a:rPr lang="ko-KR" sz="1000"/>
              <a:t>• 수강생에게 무엇을 만들고 무엇을 제출해야 하는지 시작부터 분명히 안내한다.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'이 주차의 성공 기준은 공격, 탐지, 가이드가 한 문서로 이어지는 것이다.'입니다.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이번 주차의 최종 산출물은 단순 실습 결과가 아니라 무엇이어야 하는가?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VM 가져오기와 리소스 설정은 수업 속도를 좌우한다.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"리소스 설정은 성능 문제가 아니라 실습 속도와 장애 대응의 문제입니다."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Step 1부터 OS별 선택지가 갈린다. Windows는 OVA 가져오기 또는 VMX 열기, macOS는 Intel: OVA/VMX / Apple Silicon: UTM 생성 기준으로 안내한다.</a:t>
            </a:r>
          </a:p>
          <a:p xmlns:a="http://schemas.openxmlformats.org/drawingml/2006/main">
            <a:pPr marL="0" indent="0"/>
            <a:r>
              <a:rPr lang="ko-KR" sz="1000"/>
              <a:t>• 마지막 Step 5의 검증 기준인 'Kali 데스크톱 확인'까지 확인해야 다음 실습으로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'첫 부팅 직후 네트워크와 도구를 검증하고 복구 지점을 만든다.'입니다.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Host-only와 NAT를 혼동하면 수업 운영에서 어떤 문제가 생기는가?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첫 부팅 직후 네트워크와 도구를 검증하고 복구 지점을 만든다.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"도구 설치 완료의 기준은 아이콘이 아니라 버전 출력, PCAP 열람, 복구 지점입니다."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Step 1부터 OS별 선택지가 갈린다. Windows는 ip addr로 VM IP 확인, macOS는 ip addr로 VM IP 확인 기준으로 안내한다.</a:t>
            </a:r>
          </a:p>
          <a:p xmlns:a="http://schemas.openxmlformats.org/drawingml/2006/main">
            <a:pPr marL="0" indent="0"/>
            <a:r>
              <a:rPr lang="ko-KR" sz="1000"/>
              <a:t>• 마지막 Step 5의 검증 기준인 '복구 지점 제출'까지 확인해야 다음 실습으로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'설치 검수는 학생별 OS가 아니라 동일한 증거 기준으로 통과 처리한다.'입니다.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캡처 권한이 막힌 학생도 Day 3 실습을 따라갈 수 있는 대체 방법은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설치 검수는 학생별 OS가 아니라 동일한 증거 기준으로 통과 처리한다.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"검수표는 학생을 탈락시키기 위한 것이 아니라 수업 중 막히는 지점을 조기에 분리하기 위한 장치입니다."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'Kali 실행'에서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'복구 지점'까지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'Kali 최적화는 성능 튜닝보다 재현 가능한 실습 상태를 만드는 일이다.'입니다.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검수 실패 학생에게도 같은 학습 목표를 유지하려면 어떤 역할을 줄 수 있는가?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Kali 최적화는 성능 튜닝보다 재현 가능한 실습 상태를 만드는 일이다.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"Kali 최적화의 목적은 빠른 실행이 아니라 같은 상태로 되돌아갈 수 있는 실습 환경입니다."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'패키지'에서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'스냅샷'까지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'검증 환경은 취약 VM 재현 조건을 확인하는 격리 랩으로만 운영한다.'입니다.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스냅샷이 없으면 실습 운영에서 어떤 리스크가 생기는가?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검증 환경은 취약 VM 재현 조건을 확인하는 격리 랩으로만 운영한다.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"격리 검증 랩은 공격 기술을 과시하는 시간이 아니라 CVE 재현 조건을 안전하게 이해하는 장치입니다."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'타깃 VM'에서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'증거'까지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'Nmap 스캔은 대상 확인, 스캔, 배너, 해석 순서로 좁혀간다.'입니다.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PoC를 실행하기 전에 문서로 먼저 확인해야 할 조건은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Nmap 스캔은 대상 확인, 스캔, 배너, 해석 순서로 좁혀간다.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"Nmap은 포트 목록을 뽑는 도구가 아니라 자산과 서비스의 첫 단서를 만드는 도구입니다."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흐름은 '범위 확인 -&gt; 호스트 확인 -&gt; SYN 스캔 -&gt; 서비스 탐지 -&gt; 배너 기록' 순서로 한 번에 보여준다.</a:t>
            </a:r>
          </a:p>
          <a:p xmlns:a="http://schemas.openxmlformats.org/drawingml/2006/main">
            <a:pPr marL="0" indent="0"/>
            <a:r>
              <a:rPr lang="ko-KR" sz="1000"/>
              <a:t>• 앞 단계의 결과가 다음 단계의 입력이라는 점을 실습 동작과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'Lab 01 | Nmap TCP SYN 스캔과 배너 그래빙'입니다.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배너 정보가 CVE 분석의 입력이 되는 이유는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Lab 01 | Nmap TCP SYN 스캔과 배너 그래빙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"이 Lab은 TCP SYN 스캔이라는 표현보다 허가 범위, 서비스 식별, 배너 근거를 남기는 것이 핵심입니다."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'범위'에서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'해석'까지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'Assignment 01 | Red Team 환경과 서비스 식별표'입니다.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스캔 결과에서 CVE 분석 후보로 넘길 서비스는 어떻게 고를 것인가?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Assignment 01 | Red Team 환경과 서비스 식별표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"Day 1 제출물은 내일 CVE 분석의 입력입니다. 불명확한 버전과 추정은 반드시 분리해 기록합니다."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'환경'에서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'후보'까지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'Day 1 마무리 | 설문과 Q&amp;A'입니다.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버전이 확실하지 않은 서비스는 보고서에 어떻게 표시해야 하는가?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Day 1 마무리 | 설문과 Q&amp;A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"Day 1은 CVE 분석으로 넘길 수 있는 서비스 식별표가 준비됐는지 확인하고 닫습니다."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세 블록을 환경 상태, 내일 입력, 오늘은 마무리 순서로 안내하고, 각 블록의 증거/검수 항목을 제출 기준으로 연결한다.</a:t>
            </a:r>
          </a:p>
          <a:p xmlns:a="http://schemas.openxmlformats.org/drawingml/2006/main">
            <a:pPr marL="0" indent="0"/>
            <a:r>
              <a:rPr lang="ko-KR" sz="1000"/>
              <a:t>• 수강생이 무엇을 제출해야 하는지 말로 다시 확인한 뒤 다음 단계로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'2일차는 CVE 분석을 Nuclei template으로 검증하는 날이다.'입니다.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내일 분석할 후보 서비스는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2일차는 CVE 분석을 Nuclei template으로 검증하는 날이다.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"2일차는 CVE를 찾는 데서 끝나지 않고, Nuclei template에 판단 기준을 적어 로컬 랩에서만 검증합니다."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체크 항목 중 먼저 확인할 것은 서비스/버전 근거 재확인, CVE 선택과 공식 출처 비교, Nuclei 설치와 버전 검증이다.</a:t>
            </a:r>
          </a:p>
          <a:p xmlns:a="http://schemas.openxmlformats.org/drawingml/2006/main">
            <a:pPr marL="0" indent="0"/>
            <a:r>
              <a:rPr lang="ko-KR" sz="1000"/>
              <a:t>• 마지막 항목은 반드시 제출물 또는 재검증 기준과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'CVE 분석은 출처의 성격을 구분하는 데서 시작한다.'입니다.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로컬 랩에서 성공한 검증 결과를 운영 서버 취약 확정으로 쓰면 안 되는 이유는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이 주차의 성공 기준은 공격, 탐지, 가이드가 한 문서로 이어지는 것이다.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"이번 주차는 도구를 따로 배우는 과정이 아니라, 도구 결과를 보안 가이드로 바꾸는 과정입니다."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세 블록을 Red Team 관찰, Blue Team 분석, 보안 가이드 순서로 안내하고, 각 블록의 증거/검수 항목을 제출 기준으로 연결한다.</a:t>
            </a:r>
          </a:p>
          <a:p xmlns:a="http://schemas.openxmlformats.org/drawingml/2006/main">
            <a:pPr marL="0" indent="0"/>
            <a:r>
              <a:rPr lang="ko-KR" sz="1000"/>
              <a:t>• 수강생이 무엇을 제출해야 하는지 말로 다시 확인한 뒤 다음 단계로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'TCP SYN 스캔과 CVE 분석은 반드시 허가된 랩 안에서만 다룬다.'입니다.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Red Team 결과만 있고 Blue Team 증거가 없으면 어떤 설명이 부족해지는가?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CVE 분석은 출처의 성격을 구분하는 데서 시작한다.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"CVE 분석은 출처마다 답하는 질문이 다릅니다. Template을 쓰기 전에 영향 조건과 패치 기준을 먼저 확인합니다."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'NVD/MITRE'에서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'Nuclei Docs'까지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'CVE 분석은 서비스 지문에서 Nuclei 검증까지 이어진다.'입니다.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Nuclei template에 넣기 전에 공식 출처에서 반드시 확인해야 하는 조건은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CVE 분석은 서비스 지문에서 Nuclei 검증까지 이어진다.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"CVE 분석은 서비스 지문에서 시작하고, Nuclei template은 그 판단 기준을 실행 가능한 형태로 남기는 단계입니다."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흐름은 '서비스 지문 -&gt; CVE 선택 -&gt; 로컬/Next.js 타깃 -&gt; Template -&gt; 검증/탐지' 순서로 한 번에 보여준다.</a:t>
            </a:r>
          </a:p>
          <a:p xmlns:a="http://schemas.openxmlformats.org/drawingml/2006/main">
            <a:pPr marL="0" indent="0"/>
            <a:r>
              <a:rPr lang="ko-KR" sz="1000"/>
              <a:t>• 앞 단계의 결과가 다음 단계의 입력이라는 점을 실습 동작과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'CVSS는 심각도, EPSS는 가능성, KEV는 실제 악용 신호로 읽는다.'입니다.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status 200만 보고 취약하다고 판단하면 어떤 문제가 생기는가?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CVSS는 심각도, EPSS는 가능성, KEV는 실제 악용 신호로 읽는다.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"점수가 높다는 말만으로는 충분하지 않습니다. 로컬 검증 결과, 노출도, 실제 악용 이력, 운영 조치 가능성을 함께 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'CVSS'에서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'자산 중요도'까지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'Lab 02 | Nuclei template 제작과 proof 검증'입니다.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KEV에 포함된 CVE라면 template 검증보다 먼저 확인해야 할 운영 조치는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Lab 02 | Nuclei template 제작과 proof 검증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"이 Lab은 Nuclei를 실행하는 훈련이 아니라, 요청과 판단 기준을 template으로 정확히 쓰는 훈련입니다."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'설치'에서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'확장'까지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'Assignment 02 | CVE/Nuclei 분석 보고서'입니다.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Template validation이 성공해도 검증 결과를 신뢰하기 전에 무엇을 더 확인해야 하는가?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Assignment 02 | CVE/Nuclei 분석 보고서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"Day 2 제출물은 Day 3의 로그/패킷 탐지 질문과 Day 4의 보안 가이드로 이어집니다."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'CVE'에서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'검증'까지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'Day 2 마무리 | 설문과 Q&amp;A'입니다.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보고서에서 취약 확정 대신 로컬 검증 성공이라고 써야 하는 이유는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Day 2 마무리 | 설문과 Q&amp;A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"Day 2는 Nuclei 검증 결과를 내일 로그와 PCAP에서 확인할 질문으로 바꾸고 닫습니다."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세 블록을 Template 품질, 내일 입력, 오늘은 마무리 순서로 안내하고, 각 블록의 증거/검수 항목을 제출 기준으로 연결한다.</a:t>
            </a:r>
          </a:p>
          <a:p xmlns:a="http://schemas.openxmlformats.org/drawingml/2006/main">
            <a:pPr marL="0" indent="0"/>
            <a:r>
              <a:rPr lang="ko-KR" sz="1000"/>
              <a:t>• 수강생이 무엇을 제출해야 하는지 말로 다시 확인한 뒤 다음 단계로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'3일차는 악성 트래픽 패턴과 리눅스 로그를 같은 시간축에 올린다.'입니다.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내일 PCAP이나 로그에서 확인하고 싶은 흔적은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3일차는 악성 트래픽 패턴과 리눅스 로그를 같은 시간축에 올린다.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"3일차부터 같은 사건을 Blue Team 관점에서 다시 읽습니다. 네트워크와 시스템 로그를 시간순으로 연결합니다."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체크 항목 중 먼저 확인할 것은 Wireshark 필터와 Follow Stream, 스캔, 브루트포스, 의심 HTTP 패턴, auth.log 로그인 성공/실패이다.</a:t>
            </a:r>
          </a:p>
          <a:p xmlns:a="http://schemas.openxmlformats.org/drawingml/2006/main">
            <a:pPr marL="0" indent="0"/>
            <a:r>
              <a:rPr lang="ko-KR" sz="1000"/>
              <a:t>• 마지막 항목은 반드시 제출물 또는 재검증 기준과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'악성 트래픽 분석은 패턴, 맥락, 근거 순서로 진행한다.'입니다.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PCAP만 보고는 알 수 없고 auth.log가 보완해주는 정보는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악성 트래픽 분석은 패턴, 맥락, 근거 순서로 진행한다.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"Wireshark에서는 패킷을 많이 찾는 것보다 패턴 하나를 로그와 연결하는 것이 중요합니다."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'포트 스캔'에서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'C2 후보'까지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'Lab 03-A | Wireshark 악성 트래픽 패턴 분석'입니다.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스캔 트래픽과 정상 서비스 점검 트래픽을 어떻게 구분할 것인가?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Lab 03-A | Wireshark 악성 트래픽 패턴 분석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"이 Lab은 제공 PCAP만 사용합니다. 실제 악성코드 실행 없이도 트래픽 패턴 분석은 충분히 가능합니다."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'필터'에서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'IOC'까지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'auth.log와 syslog는 네트워크 증거에 사용자와 시스템 맥락을 붙인다.'입니다.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분석 보고서에 넣을 IOC는 어떤 기준으로 고를 것인가?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auth.log와 syslog는 네트워크 증거에 사용자와 시스템 맥락을 붙인다.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"Blue Team 분석은 로그 파일 이름을 아는 것이 아니라 로그 한 줄에서 사건의 의미를 읽는 일입니다."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'auth.log'에서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'tail/grep'까지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'Lab 03-B | 리눅스 auth/syslog 분석과 모니터링'입니다.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failed password 이벤트가 많을 때 바로 단정하면 안 되는 이유는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TCP SYN 스캔과 CVE 분석은 반드시 허가된 랩 안에서만 다룬다.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"이번 주차는 Red Team 도구를 쓰지만 대상과 목적은 수업 랩으로 고정합니다."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'강사 제공 VM/내부 타깃'에서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'자산 식별/보안 가이드'까지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'4일 흐름은 Red Team 관찰에서 Blue Team 가이드로 이동한다.'입니다.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TCP SYN 스캔이 기술적으로 가능하더라도 외부 대상에 쓰면 안 되는 이유는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Lab 03-B | 리눅스 auth/syslog 분석과 모니터링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"로그 분석 Lab에서는 명령어 자체보다 어떤 질문을 던졌고 어떤 근거가 나왔는지를 기록합니다."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'수집'에서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'상관분석'까지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'Blue Team 타임라인은 트래픽, 로그, 자산을 한 줄로 연결한다.'입니다.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PCAP 시간과 로그 시간이 맞지 않으면 어떤 점을 먼저 확인해야 하는가?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Blue Team 타임라인은 트래픽, 로그, 자산을 한 줄로 연결한다.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"타임라인은 예쁘게 정리하는 표가 아니라 방어 조치의 근거입니다."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흐름은 '스캔 흔적 -&gt; 인증 시도 -&gt; 서비스 응답 -&gt; 로그 이벤트 -&gt; 개선 항목' 순서로 한 번에 보여준다.</a:t>
            </a:r>
          </a:p>
          <a:p xmlns:a="http://schemas.openxmlformats.org/drawingml/2006/main">
            <a:pPr marL="0" indent="0"/>
            <a:r>
              <a:rPr lang="ko-KR" sz="1000"/>
              <a:t>• 앞 단계의 결과가 다음 단계의 입력이라는 점을 실습 동작과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'Assignment 03 | 악성 트래픽과 로그 타임라인'입니다.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타임라인에서 가장 신뢰도가 높은 증거는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Assignment 03 | 악성 트래픽과 로그 타임라인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"Day 3 제출물은 Day 4의 보안 가이드에서 탐지와 모니터링 섹션으로 들어갑니다."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'PCAP'에서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'모니터링'까지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'Day 3 마무리 | 설문과 Q&amp;A'입니다.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타임라인에서 보안 가이드로 바로 옮길 수 있는 문장은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Day 3 마무리 | 설문과 Q&amp;A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"Day 3는 증거를 모으는 날이고, Day 4는 그 증거로 자산 보안 가이드를 작성하는 날입니다."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세 블록을 분석 자신감, 내일 입력, 오늘은 마무리 순서로 안내하고, 각 블록의 증거/검수 항목을 제출 기준으로 연결한다.</a:t>
            </a:r>
          </a:p>
          <a:p xmlns:a="http://schemas.openxmlformats.org/drawingml/2006/main">
            <a:pPr marL="0" indent="0"/>
            <a:r>
              <a:rPr lang="ko-KR" sz="1000"/>
              <a:t>• 수강생이 무엇을 제출해야 하는지 말로 다시 확인한 뒤 다음 단계로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'4일차는 네트워크 토폴로지 기반으로 자산을 식별하고 보안 가이드를 완성한다.'입니다.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내일 보안 가이드에 반드시 넣을 증거는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4일차는 네트워크 토폴로지 기반으로 자산을 식별하고 보안 가이드를 완성한다.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"4일차는 지금까지 만든 증거를 운영자가 쓸 수 있는 보안 가이드로 바꾸는 날입니다."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체크 항목 중 먼저 확인할 것은 자산 목록과 네트워크 토폴로지 작성, 서비스/포트/소유자/중요도 매핑, CVE 후보와 노출 경로 연결이다.</a:t>
            </a:r>
          </a:p>
          <a:p xmlns:a="http://schemas.openxmlformats.org/drawingml/2006/main">
            <a:pPr marL="0" indent="0"/>
            <a:r>
              <a:rPr lang="ko-KR" sz="1000"/>
              <a:t>• 마지막 항목은 반드시 제출물 또는 재검증 기준과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'토폴로지는 그림이 아니라 자산, 연결, 노출을 설명하는 모델이다.'입니다.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자산 식별표에 반드시 들어가야 할 필드는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토폴로지는 그림이 아니라 자산, 연결, 노출을 설명하는 모델이다.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"토폴로지는 예쁜 네트워크 그림이 아니라 보안 판단을 위한 자산 모델입니다."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박스 이름보다 경계와 연결 방향을 먼저 안내한다: User / Red VM, Network Segment, Critical Assets.</a:t>
            </a:r>
          </a:p>
          <a:p xmlns:a="http://schemas.openxmlformats.org/drawingml/2006/main">
            <a:pPr marL="0" indent="0"/>
            <a:r>
              <a:rPr lang="ko-KR" sz="1000"/>
              <a:t>• 실습 중 어느 계층을 보고 있는지 계속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'자산 식별은 IP 목록이 아니라 서비스와 책임 기준까지 포함한다.'입니다.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토폴로지에서 가장 먼저 표시해야 할 노출 지점은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자산 식별은 IP 목록이 아니라 서비스와 책임 기준까지 포함한다.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"자산 식별표는 Day 1부터 Day 3까지의 모든 증거가 모이는 표입니다."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'자산/서비스'에서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'탐지 근거'까지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'보안 가이드는 식별, 위험, 조치, 검증 순서로 작성한다.'입니다.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자산 중요도를 모르면 CVE 우선순위 판단이 왜 흔들리는가?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보안 가이드는 식별, 위험, 조치, 검증 순서로 작성한다.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"보안 가이드는 좋은 말 모음이 아니라 운영자가 바로 적용할 수 있는 체크리스트여야 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흐름은 '자산 식별 -&gt; 노출/CVE -&gt; 탐지 근거 -&gt; 보안 조치 -&gt; 재검증' 순서로 한 번에 보여준다.</a:t>
            </a:r>
          </a:p>
          <a:p xmlns:a="http://schemas.openxmlformats.org/drawingml/2006/main">
            <a:pPr marL="0" indent="0"/>
            <a:r>
              <a:rPr lang="ko-KR" sz="1000"/>
              <a:t>• 앞 단계의 결과가 다음 단계의 입력이라는 점을 실습 동작과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'Lab 04 | 토폴로지 기반 자산 식별 및 보안 가이드'입니다.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좋은 보안 권고와 모호한 권고는 무엇이 다른가?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Lab 04 | 토폴로지 기반 자산 식별 및 보안 가이드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"Final Lab은 4일 동안 만든 모든 산출물을 하나의 보안 가이드로 합치는 시간입니다."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'자산'에서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'가이드'까지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'최종 산출물 | 자산 식별과 보안 가이드'입니다.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가이드에서 가장 먼저 조치해야 할 항목은 무엇이며 근거는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최종 산출물 | 자산 식별과 보안 가이드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"최종 산출물은 채용 연계 관점에서도 보여줄 수 있는 보안 분석 문서가 되어야 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'자산'에서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'가이드'까지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'평가는 도구 실행 횟수보다 근거와 연결성을 본다.'입니다.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발표에서 가장 먼저 보여줄 증거는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4일 흐름은 Red Team 관찰에서 Blue Team 가이드로 이동한다.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"Day 1과 Day 2는 Red Team 관찰을 만들고, Day 3과 Day 4는 그 관찰을 방어 문서로 바꿉니다."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날짜별 목표는 DAY 1 Kali + Nmap, DAY 2 Nuclei CVE, DAY 3 트래픽 + 로그, DAY 4 자산 + 가이드 순서로 짧게 소개한다.</a:t>
            </a:r>
          </a:p>
          <a:p xmlns:a="http://schemas.openxmlformats.org/drawingml/2006/main">
            <a:pPr marL="0" indent="0"/>
            <a:r>
              <a:rPr lang="ko-KR" sz="1000"/>
              <a:t>• 일정이 밀릴 때도 검수 시간은 줄이지 않는다는 운영 기준을 공유한다.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'랩은 Red Team VM, 타깃 VM, Blue Team 증거 저장소로 분리한다.'입니다.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Day 1 스캔 결과가 Day 4 자산 가이드에서 어떻게 다시 쓰이는가?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평가는 도구 실행 횟수보다 근거와 연결성을 본다.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"점수는 공격 성공이 아니라 증거 기반 설명과 운영 가능한 가이드에 부여합니다."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'Red Team 식별'에서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'발표/협업'까지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'Day 4 마무리 | 최종 설문과 Q&amp;A'입니다.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팀 문서에서 연결성이 끊기는 지점은 어디인가?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Day 4 마무리 | 최종 설문과 Q&amp;A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"1주차는 Red Team과 Blue Team 증거를 하나의 보안 가이드로 닫는 것으로 마무리합니다."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세 블록을 자기평가, 제출 확인, 오늘은 마무리 순서로 안내하고, 각 블록의 증거/검수 항목을 제출 기준으로 연결한다.</a:t>
            </a:r>
          </a:p>
          <a:p xmlns:a="http://schemas.openxmlformats.org/drawingml/2006/main">
            <a:pPr marL="0" indent="0"/>
            <a:r>
              <a:rPr lang="ko-KR" sz="1000"/>
              <a:t>• 수강생이 무엇을 제출해야 하는지 말로 다시 확인한 뒤 다음 단계로 넘어간다.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이번 주차 산출물 중 본인의 강점을 가장 잘 보여주는 부분은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랩은 Red Team VM, 타깃 VM, Blue Team 증거 저장소로 분리한다.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"Red Team VM이 관찰을 만들고, Blue Team 증거 저장소가 그 관찰의 의미를 확인합니다."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박스 이름보다 경계와 연결 방향을 먼저 안내한다: Red Team VM, Authorized Targets, Blue Team Evidence.</a:t>
            </a:r>
          </a:p>
          <a:p xmlns:a="http://schemas.openxmlformats.org/drawingml/2006/main">
            <a:pPr marL="0" indent="0"/>
            <a:r>
              <a:rPr lang="ko-KR" sz="1000"/>
              <a:t>• 실습 중 어느 계층을 보고 있는지 계속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'실습 자산은 레포 안의 lab-assets를 기준으로 고정한다.'입니다.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이 구조에서 인터넷은 왜 실습 대상이 아니라 다운로드와 문서 확인 용도인가?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실습 자산은 레포 안의 lab-assets를 기준으로 고정한다.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"이제 실습은 추상적인 '강사 제공 자료'가 아니라 레포 안의 고정 자산을 기준으로 진행합니다."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첫 행 '타깃 프로파일'에서 확인 기준을 잡고, 근거와 통과 기준을 분리해서 설명한다.</a:t>
            </a:r>
          </a:p>
          <a:p xmlns:a="http://schemas.openxmlformats.org/drawingml/2006/main">
            <a:pPr marL="0" indent="0"/>
            <a:r>
              <a:rPr lang="ko-KR" sz="1000"/>
              <a:t>• 마지막 행 '학생용 힌트'까지 확인해야 이 슬라이드의 검수가 끝난다.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'1일차는 Kali 환경을 안정화하고 허가된 대상만 식별한다.'입니다.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라이브 VM이 실패했을 때도 유지해야 하는 학습 목표는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1일차는 Kali 환경을 안정화하고 허가된 대상만 식별한다.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"1일차는 빠르게 공격 도구를 쓰는 날이 아니라, 랩을 안정화하고 허가된 대상만 정확히 보는 날입니다."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체크 항목 중 먼저 확인할 것은 실습 범위와 금지 행위 확인, Kali VM 최적화와 스냅샷, 격리 검증 랩 격리 설정이다.</a:t>
            </a:r>
          </a:p>
          <a:p xmlns:a="http://schemas.openxmlformats.org/drawingml/2006/main">
            <a:pPr marL="0" indent="0"/>
            <a:r>
              <a:rPr lang="ko-KR" sz="1000"/>
              <a:t>• 마지막 항목은 반드시 제출물 또는 재검증 기준과 연결한다.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'Windows/macOS Kali 준비 Step-by-Step'입니다.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스캔 전에 반드시 확인해야 할 대상 정보는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Windows/macOS Kali 준비 Step-by-Step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"OS가 달라도 검수 기준은 같습니다. 부팅, 네트워크, 도구, 복구 지점을 같은 Step 번호로 확인합니다."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Step 1부터 OS별 선택지가 갈린다. Windows는 VirtualBox/VMware 설치 / 가상화 기능 확인, macOS는 Intel: VMware/VirtualBox / Apple Silicon: UTM/VMware 기준으로 안내한다.</a:t>
            </a:r>
          </a:p>
          <a:p xmlns:a="http://schemas.openxmlformats.org/drawingml/2006/main">
            <a:pPr marL="0" indent="0"/>
            <a:r>
              <a:rPr lang="ko-KR" sz="1000"/>
              <a:t>• 마지막 Step 5의 검증 기준인 '복구 지점 이름 제출'까지 확인해야 다음 실습으로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'공식 다운로드와 파일 검증은 Windows와 macOS에서 같은 순서로 진행한다.'입니다.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Apple Silicon 학생에게 필요한 대체 경로는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marL="0" indent="0"/>
            <a:r>
              <a:rPr lang="ko-KR" sz="1000"/>
              <a:t>공식 다운로드와 파일 검증은 Windows와 macOS에서 같은 순서로 진행한다.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진행 멘트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"설치 단계에서 가장 중요한 검수는 어디서 받은 파일인지 설명할 수 있는 상태입니다."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강의 진행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• Step 1부터 OS별 선택지가 갈린다. Windows는 Kali 공식 VM 이미지 페이지 접속, macOS는 Kali 공식 VM 이미지 페이지 접속 기준으로 안내한다.</a:t>
            </a:r>
          </a:p>
          <a:p xmlns:a="http://schemas.openxmlformats.org/drawingml/2006/main">
            <a:pPr marL="0" indent="0"/>
            <a:r>
              <a:rPr lang="ko-KR" sz="1000"/>
              <a:t>• 마지막 Step 5의 검증 기준인 '제출 증거로 보관'까지 확인해야 다음 실습으로 넘어간다.</a:t>
            </a:r>
          </a:p>
          <a:p xmlns:a="http://schemas.openxmlformats.org/drawingml/2006/main">
            <a:pPr marL="0" indent="0"/>
            <a:r>
              <a:rPr lang="ko-KR" sz="1000"/>
              <a:t>• 전환: 다음 슬라이드는 'VM 가져오기와 리소스 설정은 수업 속도를 좌우한다.'입니다.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현장 질문</a:t>
            </a:r>
          </a:p>
          <a:p xmlns:a="http://schemas.openxmlformats.org/drawingml/2006/main"/>
          <a:p xmlns:a="http://schemas.openxmlformats.org/drawingml/2006/main">
            <a:pPr marL="0" indent="0"/>
            <a:r>
              <a:rPr lang="ko-KR" sz="1000"/>
              <a:t>공식 이미지와 비공식 재배포 이미지를 구분해야 하는 이유는 무엇인가?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1b33c5c5446ee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c5aeb445510a4af0" /><Relationship Type="http://schemas.openxmlformats.org/officeDocument/2006/relationships/slideLayout" Target="/ppt/slideLayouts/slideLayout1.xml" Id="R205e8ed88d714418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e8ed88d714418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af89b32f14580" /><Relationship Type="http://schemas.openxmlformats.org/officeDocument/2006/relationships/notesSlide" Target="/ppt/notesSlides/notesSlide1.xml" Id="R9c2d1bcea0754c18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dc44c42294cd5" /><Relationship Type="http://schemas.openxmlformats.org/officeDocument/2006/relationships/notesSlide" Target="/ppt/notesSlides/notesSlide10.xml" Id="R7b8143ac5f404a58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ba2ff1ba9451a" /><Relationship Type="http://schemas.openxmlformats.org/officeDocument/2006/relationships/notesSlide" Target="/ppt/notesSlides/notesSlide11.xml" Id="R305da541d29048f4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aa77fb0ef410e" /><Relationship Type="http://schemas.openxmlformats.org/officeDocument/2006/relationships/notesSlide" Target="/ppt/notesSlides/notesSlide12.xml" Id="R2fd36631a1944a05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09488204a4036" /><Relationship Type="http://schemas.openxmlformats.org/officeDocument/2006/relationships/notesSlide" Target="/ppt/notesSlides/notesSlide13.xml" Id="R1f5d71db757a49cb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bb247b6324f77" /><Relationship Type="http://schemas.openxmlformats.org/officeDocument/2006/relationships/notesSlide" Target="/ppt/notesSlides/notesSlide14.xml" Id="R76a52fb9f7c54323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c62bb376741c5" /><Relationship Type="http://schemas.openxmlformats.org/officeDocument/2006/relationships/notesSlide" Target="/ppt/notesSlides/notesSlide15.xml" Id="R9d69dfcb893f4351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28a63443c4934" /><Relationship Type="http://schemas.openxmlformats.org/officeDocument/2006/relationships/notesSlide" Target="/ppt/notesSlides/notesSlide16.xml" Id="R83a33f191e7a433b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b2382f0aa4933" /><Relationship Type="http://schemas.openxmlformats.org/officeDocument/2006/relationships/notesSlide" Target="/ppt/notesSlides/notesSlide17.xml" Id="Rbd205df0875542f8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a8fb7a4844182" /><Relationship Type="http://schemas.openxmlformats.org/officeDocument/2006/relationships/notesSlide" Target="/ppt/notesSlides/notesSlide18.xml" Id="R795fe90e6f534c1e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5f9040a7049f3" /><Relationship Type="http://schemas.openxmlformats.org/officeDocument/2006/relationships/notesSlide" Target="/ppt/notesSlides/notesSlide19.xml" Id="Rfe7fc1ecffa04b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6848f97944411" /><Relationship Type="http://schemas.openxmlformats.org/officeDocument/2006/relationships/notesSlide" Target="/ppt/notesSlides/notesSlide2.xml" Id="Rf36923320f564558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bcd5f135a4718" /><Relationship Type="http://schemas.openxmlformats.org/officeDocument/2006/relationships/notesSlide" Target="/ppt/notesSlides/notesSlide20.xml" Id="R7d357519a4bc4aae" /></Relationships>
</file>

<file path=ppt/slides/_rels/slide2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dd27511e84527" /><Relationship Type="http://schemas.openxmlformats.org/officeDocument/2006/relationships/notesSlide" Target="/ppt/notesSlides/notesSlide21.xml" Id="Reabf812450984460" /></Relationships>
</file>

<file path=ppt/slides/_rels/slide2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95d4626954f43" /><Relationship Type="http://schemas.openxmlformats.org/officeDocument/2006/relationships/notesSlide" Target="/ppt/notesSlides/notesSlide22.xml" Id="R8189928b1d504109" /></Relationships>
</file>

<file path=ppt/slides/_rels/slide2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88b7b49cd4c7d" /><Relationship Type="http://schemas.openxmlformats.org/officeDocument/2006/relationships/notesSlide" Target="/ppt/notesSlides/notesSlide23.xml" Id="R7ac98a7a785f4e0c" /></Relationships>
</file>

<file path=ppt/slides/_rels/slide2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3865be3954430" /><Relationship Type="http://schemas.openxmlformats.org/officeDocument/2006/relationships/notesSlide" Target="/ppt/notesSlides/notesSlide24.xml" Id="R7969049d5e2942b5" /></Relationships>
</file>

<file path=ppt/slides/_rels/slide2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8d149459e4a99" /><Relationship Type="http://schemas.openxmlformats.org/officeDocument/2006/relationships/notesSlide" Target="/ppt/notesSlides/notesSlide25.xml" Id="Ree24ba33db8e4c77" /></Relationships>
</file>

<file path=ppt/slides/_rels/slide2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9e26fbe7d4982" /><Relationship Type="http://schemas.openxmlformats.org/officeDocument/2006/relationships/notesSlide" Target="/ppt/notesSlides/notesSlide26.xml" Id="R26c4cd2daaf14267" /></Relationships>
</file>

<file path=ppt/slides/_rels/slide2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228a4276f487b" /><Relationship Type="http://schemas.openxmlformats.org/officeDocument/2006/relationships/notesSlide" Target="/ppt/notesSlides/notesSlide27.xml" Id="Ra5823c8ebe464066" /></Relationships>
</file>

<file path=ppt/slides/_rels/slide2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774b1e60842dc" /><Relationship Type="http://schemas.openxmlformats.org/officeDocument/2006/relationships/notesSlide" Target="/ppt/notesSlides/notesSlide28.xml" Id="R302e33723afe4b90" /></Relationships>
</file>

<file path=ppt/slides/_rels/slide2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8501ae10048f5" /><Relationship Type="http://schemas.openxmlformats.org/officeDocument/2006/relationships/notesSlide" Target="/ppt/notesSlides/notesSlide29.xml" Id="R2d9a2edd869b46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69b2892bb41c4" /><Relationship Type="http://schemas.openxmlformats.org/officeDocument/2006/relationships/notesSlide" Target="/ppt/notesSlides/notesSlide3.xml" Id="R46aebfc38a7b40da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8b4daa5df4284" /><Relationship Type="http://schemas.openxmlformats.org/officeDocument/2006/relationships/notesSlide" Target="/ppt/notesSlides/notesSlide30.xml" Id="Re213862a6a4b4dd0" 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20e916b6649e6" /><Relationship Type="http://schemas.openxmlformats.org/officeDocument/2006/relationships/notesSlide" Target="/ppt/notesSlides/notesSlide31.xml" Id="R6835a32520c140fe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65b3209474380" /><Relationship Type="http://schemas.openxmlformats.org/officeDocument/2006/relationships/notesSlide" Target="/ppt/notesSlides/notesSlide32.xml" Id="R651a8cd3e9904dbe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f8a00a4c14559" /><Relationship Type="http://schemas.openxmlformats.org/officeDocument/2006/relationships/notesSlide" Target="/ppt/notesSlides/notesSlide33.xml" Id="R9be37a2387bf4774" /></Relationships>
</file>

<file path=ppt/slides/_rels/slide3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8a6c79c8d471f" /><Relationship Type="http://schemas.openxmlformats.org/officeDocument/2006/relationships/notesSlide" Target="/ppt/notesSlides/notesSlide34.xml" Id="R04263b665db849a8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74be58d584f0a" /><Relationship Type="http://schemas.openxmlformats.org/officeDocument/2006/relationships/notesSlide" Target="/ppt/notesSlides/notesSlide35.xml" Id="R2d2325b90984415e" /></Relationships>
</file>

<file path=ppt/slides/_rels/slide3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7fea85da94fd1" /><Relationship Type="http://schemas.openxmlformats.org/officeDocument/2006/relationships/notesSlide" Target="/ppt/notesSlides/notesSlide36.xml" Id="Re14a5786875d4634" /></Relationships>
</file>

<file path=ppt/slides/_rels/slide3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1a52542034af8" /><Relationship Type="http://schemas.openxmlformats.org/officeDocument/2006/relationships/notesSlide" Target="/ppt/notesSlides/notesSlide37.xml" Id="Rea52b8f1361b4515" /></Relationships>
</file>

<file path=ppt/slides/_rels/slide3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4605cffc8447b" /><Relationship Type="http://schemas.openxmlformats.org/officeDocument/2006/relationships/notesSlide" Target="/ppt/notesSlides/notesSlide38.xml" Id="Rcbfe63816e82438a" /></Relationships>
</file>

<file path=ppt/slides/_rels/slide3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83b19e25242d4" /><Relationship Type="http://schemas.openxmlformats.org/officeDocument/2006/relationships/notesSlide" Target="/ppt/notesSlides/notesSlide39.xml" Id="R015b9c21b0fc4b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7bd49773f451b" /><Relationship Type="http://schemas.openxmlformats.org/officeDocument/2006/relationships/notesSlide" Target="/ppt/notesSlides/notesSlide4.xml" Id="R7ffcbcc98c4b4155" /></Relationships>
</file>

<file path=ppt/slides/_rels/slide4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20fd83f1a45da" /><Relationship Type="http://schemas.openxmlformats.org/officeDocument/2006/relationships/notesSlide" Target="/ppt/notesSlides/notesSlide40.xml" Id="R6d07e309dc5449b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4976250754542" /><Relationship Type="http://schemas.openxmlformats.org/officeDocument/2006/relationships/notesSlide" Target="/ppt/notesSlides/notesSlide41.xml" Id="R8041cb453bae4a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8679654504a62" /><Relationship Type="http://schemas.openxmlformats.org/officeDocument/2006/relationships/notesSlide" Target="/ppt/notesSlides/notesSlide5.xml" Id="R1a355ffb73fd4f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70af65d624a53" /><Relationship Type="http://schemas.openxmlformats.org/officeDocument/2006/relationships/notesSlide" Target="/ppt/notesSlides/notesSlide6.xml" Id="R20d83c071a8742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aea1f86fe4e1a" /><Relationship Type="http://schemas.openxmlformats.org/officeDocument/2006/relationships/notesSlide" Target="/ppt/notesSlides/notesSlide7.xml" Id="R3cf7e886425d4fd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28c9b5cc34355" /><Relationship Type="http://schemas.openxmlformats.org/officeDocument/2006/relationships/notesSlide" Target="/ppt/notesSlides/notesSlide8.xml" Id="Ree437ede9cb54020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43595e1c64ba8" /><Relationship Type="http://schemas.openxmlformats.org/officeDocument/2006/relationships/notesSlide" Target="/ppt/notesSlides/notesSlide9.xml" Id="Rf6f212ba0b8944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5B17C75-F32D-47AF-9E6A-594CF9E763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9E4A68-B144-42D9-9D17-F78450C9F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D162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1023DB4-7B92-43C9-817C-4537E1E3B1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971550"/>
            <a:ext cx="209550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8BDF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0780263-A737-4820-8C01-FB7AC3B10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76350"/>
            <a:ext cx="49530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WEEK 01 / 28H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485F3F6-6CD5-4761-BEA3-80EA370DD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90700"/>
            <a:ext cx="7429500" cy="1466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36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보안 기초 및 네트워크/시스템 이해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17728C9-9BC1-4C9E-850B-515014164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3390900"/>
            <a:ext cx="6858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5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Red Team 관찰과 Blue Team 분석을 같은 랩 안에서 연결하는 4일 과정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DA07500-56C5-48E8-8F40-FBD4E8073A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1143000"/>
            <a:ext cx="2952750" cy="3714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B2D"/>
          </a:solidFill>
          <a:ln xmlns:a="http://schemas.openxmlformats.org/drawingml/2006/main" w="9525">
            <a:solidFill>
              <a:srgbClr val="2E3E55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9003D93-848B-451E-8F94-3826FE5CFB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466850"/>
            <a:ext cx="1047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21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4D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A1A5C10-2EBA-4DB5-9EBC-D3F0C3EDFF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1504950"/>
            <a:ext cx="1238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28시간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59B0FB8-B3C9-4AA5-B762-B06DDA3366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1866900"/>
            <a:ext cx="2190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2026.06.22-06.25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A411D3F-B5E4-4625-AEE6-4B1A2B8573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133600"/>
            <a:ext cx="2133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939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795C058-AD86-412B-946C-E85745400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286000"/>
            <a:ext cx="1047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87171"/>
                </a:solidFill>
                <a:latin typeface="Aptos"/>
                <a:ea typeface="Aptos"/>
                <a:cs typeface="Aptos"/>
              </a:defRPr>
            </a:pPr>
            <a:r>
              <a:rPr sz="2100" b="1">
                <a:solidFill>
                  <a:srgbClr val="F87171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4B7B185-7D07-47FA-9776-5131E132F4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2324100"/>
            <a:ext cx="1238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Red Team 축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DD878FE-0D6D-4B14-A429-323AC557A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686050"/>
            <a:ext cx="2190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Kali/Nmap, Nuclei/Next.js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2A120C5-D285-4CC8-A1E2-DF82C5AD0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2952750"/>
            <a:ext cx="2133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939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D2CE9E4-A31D-4BEB-A4D6-A48E6E38A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105150"/>
            <a:ext cx="1047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21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3F974DE-25F7-4872-9A63-831637C69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143250"/>
            <a:ext cx="1238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Blue Team 축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DA8DE65-774A-41EF-BB95-B17220C35E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505200"/>
            <a:ext cx="2190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트래픽/로그, 자산 가이드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E8F427-9134-4C3A-ACDD-130703A0F1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771900"/>
            <a:ext cx="21336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9394F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4A20837-C70F-4030-AB8F-7838244954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3924300"/>
            <a:ext cx="1047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210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98082D1-03F0-4988-8D54-B202E3349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0" y="3962400"/>
            <a:ext cx="1238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최종 산출물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DF2D814-8025-4DD8-BFA5-2CBAC032E9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0100" y="4324350"/>
            <a:ext cx="2190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자산 식별 + 보안 가이드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ACCAC29-586C-415A-8107-2A2C7C9C7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5BBCAAB-30D5-4C78-8518-4B276E19A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B9BA59E-80F9-499D-9494-50CAFEBDD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529032169"/>
      </p:ext>
    </p:extLst>
  </p:cSld>
</p:sld>
</file>

<file path=ppt/slides/slide1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9FBF618-8754-47F2-89C3-2880660B83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4EF4AA3-CF68-420F-9E36-1860985996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INSTALL DETAIL 02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3B9390-B0E9-42DE-B395-17FA0E332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VM 가져오기와 리소스 설정은 수업 속도를 좌우한다.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C2E267-AF43-401E-86EC-A654A917C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CPU, RAM, 네트워크 모드를 맞춘 뒤 부팅 문제를 오전 안에 정리한다.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4430646-6BE8-4299-9AC6-CFAE527DE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838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9630694-7D44-4F43-8933-A76B1838DF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05050"/>
            <a:ext cx="6477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DD14E92-6272-4F8F-9E3E-81BC15D2D6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EF84080-58D7-418E-85F6-8124A681C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Windows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D8049E9-B3BD-4B25-B40C-4873A73412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FD86AD7-83FA-4E75-960F-43D5E8A4C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816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macOS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F8ACCDB-AC9B-4F5D-9D51-27575B3D0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209800"/>
            <a:ext cx="2190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3219BB-E5CF-4ABC-8192-3BD9B2EB3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2305050"/>
            <a:ext cx="200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검증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E77A4E6-D9DA-4067-ABD9-E5E799DFC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479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465A34C-6C2D-421D-A496-1FBE25A07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8384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Step 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E7B9434-B3D3-4169-B6A9-1407237515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8B6F17D-26F9-4676-8B09-110D836B0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OVA 가져오기 또는 VMX 열기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B0C5194-EA3F-40F3-961F-D1F2D6AE2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2E633EB-C1B5-46E9-87C7-96E2982051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Intel: OVA/VMX</a:t>
            </a:r>
          </a:p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Apple Silicon: UTM 생성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74CDB54-8C85-481D-8141-35E260B4C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6479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897545F-4953-4E49-BCC5-80FE30CD2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27622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VM 목록에 표시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B325411-454C-4433-9524-0EE806752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3528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DFA3FE5-86FC-4005-BD26-DE3EF8F285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433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Step 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8069334-A8A7-4686-A845-F2E4ED709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EA481FA-DABE-4905-A05C-AF94C7DE8C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CPU 2 core 이상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200FF20-7761-45AB-B3DF-1AFE350BA9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84ABABA-E838-454C-A8F0-A25EA5394A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CPU 2 core 이상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4777DFA-A740-4968-B47A-77E598DEA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3528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553F80F-01F6-4477-A689-B798776ECD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4671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설정 화면 캡처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2B8A2EB-6D36-432D-9A86-0A47DECEE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576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9F06C12-D65E-4B23-AF4A-678D641A5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248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Step 3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8573D78-0945-440B-BCB5-AF6456656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8D72FB4-32D8-4061-A810-9F1BD1EC7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RAM 4GB 이상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DB3E951-A031-420D-B21C-0033387D4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3B978EC-CC21-4F28-881D-AE9B5DAB8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RAM 4GB 이상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045AFDC-AEFC-4095-980F-EF73DADD7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0576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3242F79-7FB6-4A7D-BDC5-70C330286D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1719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설정 화면 캡처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1824A23-C673-41C3-B92C-C1185344A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5E5F69D-BC85-4590-B0BE-82F3CDAD1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530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Step 4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097BCFF-B46F-4294-BA76-6A578BEE3D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7F3EBCB6-A767-4BEA-A7D2-094EE6E732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Network: NAT 우선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B3FDFAB-507D-4C69-89E4-B0ADFE4C4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D15EC9E4-50AA-4470-8B96-C0E86BA89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Network: NAT/Shared 우선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FDDE883E-447F-4A15-8275-7BEB945654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7625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CB534A01-343B-45DB-86F0-F961500EC3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8768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외부 대상과 분리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565B5EA-5AC7-4F5D-8F91-84F2A8AA8A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4673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086D9346-03C1-41A9-A257-AC0B23511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6578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Step 5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E66BE8E1-98BB-4B35-9C7B-79B470B3FE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371A0805-00B2-4684-990A-30975F5B68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부팅 후 로그인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026E3D71-85E5-407B-B897-58E6B3DB9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DA07DE64-A5AD-4E3F-8DB7-2B6C113AE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부팅 후 로그인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2273EEA6-C833-45C3-B3E2-A2ADFB8C8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54673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4FB27378-FF0D-47BB-8418-B979B363A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55816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Kali 데스크톱 확인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46AC68DF-F393-4950-AC67-E9C90E7954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93DA4404-4CB0-47EC-9269-EF5883628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1686458D-CF33-4AE9-A105-42FE38BD6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595964286"/>
      </p:ext>
    </p:extLst>
  </p:cSld>
</p:sld>
</file>

<file path=ppt/slides/slide1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98BFDB-0C29-4B20-9BB5-0C2A277CD3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B990F9F-122F-41B4-9D9E-DDCCE2337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INSTALL DETAIL 03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323674E-FA5B-4F4B-A315-DE266ED5EC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첫 부팅 직후 네트워크와 도구를 검증하고 복구 지점을 만든다.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98F8EEF-7169-416E-AE7C-28972C65F2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검증이 끝난 뒤에만 Nmap 실습 범위를 배정한다.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A4A889D-867D-4B09-8C61-F73766382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838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52E879-7A07-4E55-A630-23E3BF2B7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05050"/>
            <a:ext cx="6477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AB107B1-AACA-4CFC-A860-06E7BAF3E5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3E6DA2B-E729-48D5-A36B-9FA29BC900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Windows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315B926-98B1-4EF7-BC6A-53538A7E70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4764418-5777-4B81-AC9F-BE44E28E3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816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macOS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5AEF478-0C1D-46E9-954F-28A91F18E1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209800"/>
            <a:ext cx="2190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0E9A80B-8E12-445F-815E-1C123D802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2305050"/>
            <a:ext cx="200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검증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256B9B3-1779-4B8C-8639-C8D275D02B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479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BBD3500-9E53-4E0C-BCF4-7E3C755B0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8384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Step 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F637E93-FDA9-488A-AD41-8930E3CA8D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E3AFB4C-49BF-4CE2-AC58-6BF20B271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ip addr로 VM IP 확인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09E112F-36BC-4D4A-A8B8-E8A17C5ACC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6D9CF25-3708-421C-B514-B51E9BB8A8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ip addr로 VM IP 확인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638048D-E3EF-4C67-9253-E2B393FEB6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6479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AC71996-5512-406F-A16F-0108AEE06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27622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사설 IP 기록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2146FBB-A69F-4D19-8062-FCF101ED0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3528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5EF7EDB-43D1-40E4-BB92-96AFCF5AB5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433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Step 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AA898D0-A0B2-467D-92D6-F7C093A539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91528B8-3C3C-4E87-B16C-17EBE856E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route와 DNS 확인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6A4B8BE-1097-41F0-8D69-2798C97887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52F8A3D-EDC6-4ECF-9053-00EDCF1F4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route와 DNS 확인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5F67BB5-713B-4997-8D86-8B415DE7FE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3528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6826335-B32E-48CF-A31D-ACE206788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4671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기본 네트워크 동작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EFCDB31-8665-4DC0-9631-DB69BB3C34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576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2B868E6-7B10-4063-B2E9-A6F6ED3479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248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Step 3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0D91364-FCFA-4C91-84AB-53CB21C97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B71077C-C0DA-4083-BCAF-4796B473D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nmap --version 확인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503F3BB-AF25-467A-9AF8-9EF220D31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4192AB9-9B2F-4658-8337-861A0A85C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nmap --version 확인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4F3C9ED-D2F8-4FCA-AFE8-358B83811C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0576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74C6FC1-12B7-417C-A85D-68F5F4C6CA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1719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버전 출력 캡처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CC7CCB96-20FB-4BA0-90CD-0DDA3FCC1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2A3DA7B5-E4E3-4D66-B33C-165439BAB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530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Step 4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B9451A66-443A-4FBF-B226-B7C4AAB5C6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ED1F7EC-F53F-4EFD-9B66-6B3699E05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Wireshark 실행/PCAP 열기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D17DDEF-C072-43B9-BB74-D0BD84B999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2C9756B-C8C4-4175-9BBF-2CA4DBA1DD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Wireshark 실행/PCAP 열기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01C33228-32C7-4ACF-8DCF-08B3569116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7625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A146665-EFBE-4536-A999-A0076A4F1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8768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캡처 실패 시 PCAP 대체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30B9CF3A-CDC8-458B-B87E-C516E155A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4673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4940D56C-8578-4D73-9803-B068C299E8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6578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Step 5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C128050-F4DC-4D6C-8935-850AA399FC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854F4790-501E-4077-ABAE-8D324C90A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day01-clean-start 스냅샷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7F7511FE-EACA-44A3-BBA1-D0BCAB021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C5CCC5E5-260F-4480-8812-0F2BDDC35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스냅샷 또는 VM 복제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64E3CA12-CBE5-40DA-8136-582D954B3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54673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1A76A7FE-1DCB-458C-9B92-D367D9ECBE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55816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복구 지점 제출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F7187504-F2A5-4834-8764-BB8DC3896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788C3A12-FDAC-49F9-8D38-0100DFFEDC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64D14999-B2EA-42F6-9382-4782A19E1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937532123"/>
      </p:ext>
    </p:extLst>
  </p:cSld>
</p:sld>
</file>

<file path=ppt/slides/slide1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D6CA6D0-523A-4442-BA20-C2BCB3C7DA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1618111-1DAA-4E30-9948-E2292F7479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INSTALL VERIFICATION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29419AF-0A95-4B92-BE27-ACB6EAA75F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설치 검수는 학생별 OS가 아니라 동일한 증거 기준으로 통과 처리한다.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923DA4B-D7F2-4C06-9FB8-69F7A6B82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검수표가 통과되지 않은 학생은 팀 실습에서 관찰자 또는 문서 담당으로 먼저 배치한다.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3F9F33E-4E2C-4D2A-9174-827F11EDE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8003C98-E923-4FEC-A7FE-7E03E04BD5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검수 항목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07F7053-4AF8-465B-A332-A069C7400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DC2D916-DE52-42C7-8E93-7F8562BF4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통과 기준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17063C4-8060-4C55-BC68-F4AFD79D41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4694D6C-B64F-472E-B24F-16A25466FC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대체 경로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F01CC86-2FEC-41F1-A6FA-655A34284D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BCC3566-E99E-43DF-8927-CA698E00D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Kali 실행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A50EF82-9402-4834-9465-143B61D3F5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EA175BC-C957-4C1F-B31C-67370C06B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데스크톱 진입, 터미널 사용 가능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75206B8-FA26-44E5-9498-8B202DBED5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1FDFCE7-77D6-4BE2-9794-D397F7BE53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강사 VM 화면 공유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50C8485-3C23-4854-B479-A4178167FE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9D91A54-889F-4976-9C7D-8163928E0B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네트워크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F70A4BC-33A5-4DD1-81F3-A2A35B718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DBF5C5D-5C5D-4347-81B9-23DEE6EFF0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사설 IP와 기본 라우팅 확인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5108127-E037-41FB-B8A2-1887A618B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A1CA0B3-C108-4C01-9246-5AAD46DC2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팀 동료 VM 사용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1CA7CE8-1686-4243-83BE-CD6FAEF15A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091F505-D424-47DE-8264-190289F760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Nmap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4446A6D-F823-47C3-A90D-D5D5211424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CAA9604-4619-4591-A251-2EDB437C2E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버전 출력과 허가 타깃 스캔 가능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DDABA84-29E5-4A21-8C7B-1E1CF4F1D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083E1D8-F0A5-4B00-B837-08E4820D1D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강사 제공 결과로 분석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EF61A7F-0C7E-4FEC-B172-C6EF616AC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CB549A9-23F4-4431-AF27-7C2348A2A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Wireshark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BEC528E-4755-445E-AA39-E220E7311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5D415E6-E6F6-466A-BFE5-68966D30E8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캡처 또는 제공 PCAP 열람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F60F9D0-9904-4DFC-B302-C39A8175D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8D98DA9-CF14-4BED-8B40-67514E01B3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제공 PCAP만 사용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EBC1ED1-5937-474C-950E-507F55540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8577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F518AC7-BFB2-4A4B-BD11-6D644529D1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9625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복구 지점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05E3562-D9C0-4735-9507-EFBBBF19A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8577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86919005-F6A7-4F54-A24D-378999111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9625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스냅샷/복제 이름 제출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779E318-C360-4984-9B38-B020F621E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8577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1E14CA0B-F98B-40B8-89CF-773BE7988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9625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실습 전 VM 백업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E2D8DAD1-0174-447B-AF77-1646605C36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395CBED1-33AA-488D-983C-E1899767DB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50CF62A-9B2D-49E9-BDE8-D5E34BB45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317414716"/>
      </p:ext>
    </p:extLst>
  </p:cSld>
</p:sld>
</file>

<file path=ppt/slides/slide1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490F578-DEEC-4D15-90AD-0A1317E8A2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26F5824-0DC5-4619-B9E7-6BB98C52C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KALI OPTIMIZATION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EB39D26-7C30-40A6-B2FD-3D050BAFD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Kali 최적화는 성능 튜닝보다 재현 가능한 실습 상태를 만드는 일이다.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7AF9016-FB16-402F-85DE-1E1F90E45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업데이트, 도구 확인, 네트워크, 스냅샷을 하나의 기준으로 고정한다.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0C07EE5-86C5-452D-B4A5-0893D239F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312820B-F0AE-4F18-9772-CEC73CFE6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항목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86A7E37-75A3-4148-BDBF-5A23733AF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AE5CE67-72F1-488D-AA4C-F98509D66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작업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48D3C6C-9068-465A-881F-05B758B49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C0F0876-26ED-4261-A7D2-AA1D04A0D9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통과 기준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6821313-FD36-414F-AD51-4ACF631A3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792559D-B30F-46B7-9CAD-517FEF2F4E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패키지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A9352BF-6714-4124-B0C7-B85BF19022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2A0AD2B-873F-4944-8307-BACCAFBAA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apt update, 핵심 도구 버전 확인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695DCD5-415A-4460-8CA4-69C647ADF2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723C3C5-2725-439E-8073-B815EE47AF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Nmap/Wireshark/CLI 도구 실행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D67A060-375D-4B79-A0F4-7C9F9578B9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9B41EE-4C71-4CB6-961D-87256C18BB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네트워크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0DFABFD-BD01-40EB-A670-D34E0C8CCB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27EFB34-E48F-4253-AEBB-866144FF9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ip addr, route, DNS 확인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76BF17F-B670-4A75-97EF-36F1594C0F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8AD4E89-9B8C-4DCF-9AF8-EE64E90DC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수업 대역과 타깃만 식별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56574E6-8604-4961-B136-FA9CDE5E9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6F0AA0D-03EF-4403-9BC6-E237BCFE64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증거 폴더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0D60B4E-B9C0-44B7-B5C3-96DE051591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18CE271-5B9C-4355-ADB7-E552A28224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~/week01-redblue 생성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98A6CB5-8003-4FB0-8809-9754D080BD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18F8F33-406A-47B2-B61A-A37B0286DC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스캔/로그/보고서 폴더 분리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DE8F91E-7822-4DE5-AB87-BA37B0E80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98E698F-8586-4783-90B2-F3F8DC25B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스냅샷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D37388C-255C-41C9-BD8F-1EDA4F07AF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321FC3A-7FAB-4A84-AF4F-37B304535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day01-clean-start 생성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8F7F8DAB-F45A-4ACD-BB12-B99AFBE713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1BE14E8-EB52-431D-9645-AE5EF9F08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되돌릴 기준점 존재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6DB1BEC-7927-4A3C-8EEC-45B913D586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636ABAC5-B6F5-4C70-B494-ED9E4AF5D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733D00F-DB62-4444-A16D-9D9A5A65C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084655490"/>
      </p:ext>
    </p:extLst>
  </p:cSld>
</p:sld>
</file>

<file path=ppt/slides/slide1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6F8DAC-D69F-461D-8715-9828A69731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78E53ED-F8D3-4AEE-85A2-01C50F049F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EXPLOIT LAB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AB33F1C-FB0D-4F15-B2E0-423DDC4A5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검증 환경은 취약 VM 재현 조건을 확인하는 격리 랩으로만 운영한다.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CB5DD96-1489-4BFD-A075-5409B78835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PoC 실행 자체보다 대상 버전, 재현 조건, 로그 흔적을 기록하는 데 집중한다.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127F000-01CE-4BF0-B448-A6E3F1CC4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B7F4E7A-1BE5-4EA7-A888-A73D61258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구성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DCB7E23-C6A5-4871-9B73-698AE59AA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E23B636-01C5-4144-AD7E-0AE3432F9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허용 작업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2B11D3A-A6C3-401B-B621-1EEEE4ED2D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78A093F-57FE-493D-9F6F-CD19DE89F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금지 작업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EA6A67D-B527-4846-AFD8-AE8D1477F2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0F2DE7B-4207-47C8-AAC4-BAD84FEDB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타깃 VM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33B8604-D667-4ECB-B711-299F2285D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6A998F3-2AE0-4DF9-AB37-29D1FF903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강사가 배포한 취약 서비스 확인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77A6A1E-46FF-4F1C-8DD9-39C464C3F4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E832890-A520-409C-B4F1-3465EE630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운영/외부 시스템 재현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1501643-8BF8-4A5A-87C5-293A1E8CB6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822C990-919C-4A6A-B32C-4762B135A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PoC 분석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0328753-A197-40FB-80EC-5B9975A110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6F721F6-2051-40D6-8FFB-117AB2ED96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코드 목적과 전제 조건 읽기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C02693B-80D2-428F-98A5-6F6DAC25D6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55F3000-8A04-48F8-B9B8-2E861DB61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무작위 payload 실행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E5BE1CC-499F-4174-89C5-1DDF0F6360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3821058-C604-40B7-BA7A-65EE6B729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재현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3D4949F-8B29-4757-B7C8-25C4479242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D231E68F-99EF-4B48-94CE-60AF76F94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강사 지정 CVE만 제한 재현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F6852FA-02D5-454C-A023-8B2C1487F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00FB78A-3709-4557-BC46-69224324FB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권한 상승/파괴 행위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99A07CD-CB5E-4488-A5DB-1A41233EE7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F60FA0C-9881-4909-828B-71D9205FF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증거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FC07E70-FE46-4D45-B87A-226B01F476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F14342A-1F78-4922-AE41-29F662A3ED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스크린샷, 로그, 버전 기록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8E181D3-853F-487E-AAB7-3CC78217F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B90AB8A-0BEB-4A59-BFBB-9186D28CBF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민감정보 수집/공유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4723DCA-A26C-4D00-BA6E-F67CF04DAD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563C095-0016-43B1-80B0-A36AC4CE1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56DE229-B93F-4FEF-AC79-AD1AD2AC9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99213385"/>
      </p:ext>
    </p:extLst>
  </p:cSld>
</p:sld>
</file>

<file path=ppt/slides/slide1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418445F-BD7C-466F-BFA0-3E95975A8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2B7495B-F5D9-4C9B-97C1-05550968F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NMAP WORKFLOW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780E7D6-9087-4DB5-94FF-4B6B31BE74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Nmap 스캔은 대상 확인, 스캔, 배너, 해석 순서로 좁혀간다.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CBDE385-CAEC-447C-B184-10D39E133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TCP SYN 스캔 옵션은 원리와 로그 흔적을 함께 설명하고, 수업 타깃에만 사용한다.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4A12D5C-B00C-4231-AF0D-A0E5827337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F2F3C62-6417-45B7-990C-0E14059AD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7171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87171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C46560-4716-4BD0-A5D1-0B7BF8C14C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범위 확인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DCB64F3-405B-4C4D-AE3B-A9B76FFA7C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9654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8C50C11-10CB-430D-95DE-F2EC34162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464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D48B4A9-DB21-4360-81F5-38DFDA0797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2989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4DEC835-3405-4E8A-9570-F085D34CF8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7171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87171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6FEC690-E96B-4D74-9BF5-9A827A8890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호스트 확인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0017D69-907D-46DB-854C-7D3D2E38AA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4538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A9B6C7C-7CDF-4D55-AE52-9DE5983DCC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8348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D98895C-6D02-4871-8F55-60DCD8B78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7873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FCD8FBD-EA5D-4665-A853-163166DB7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7171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87171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730F7E2-88B5-448B-B9C6-0D6AAA75A3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SYN 스캔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5BB8678-90BD-4A52-B4E5-9F290EDD15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422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22BF077-19F6-46D5-B650-866CCBD24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3232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D3E6F78-666D-41D4-81BA-89290FC5FC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2757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A066BD5-96C3-4028-98E4-55944F4BDE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7171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87171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BA9DCB7-CCBE-4F99-8E29-9A7619AC4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서비스 탐지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4B511E7-6A87-4F20-A47B-8840101190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4306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DC1CBE0-B38B-47C8-9C89-336BD18D6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116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72F5923-9A87-42B3-B1CC-A1CD8ED995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641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9EBAF3A-CFD2-44E1-AAB6-4F6066682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7171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87171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C3675DF7-0C0A-49FD-BEA0-39970839DB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배너 기록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6B7EAAD-3405-4858-8A01-025DB9A23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0"/>
            <a:ext cx="102870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핵심 질문: 포트가 열렸는가보다 어떤 서비스가 어떤 근거로 식별됐는가가 중요하다.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94A2E23-3B87-4864-B0DF-347DDE46EF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6A2A343-016A-466E-ACA3-6699AD5B5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EB43ED1-9C04-4F97-A1DC-7A6B030BC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1685665055"/>
      </p:ext>
    </p:extLst>
  </p:cSld>
</p:sld>
</file>

<file path=ppt/slides/slide1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81FC1D-CE81-4BE0-9A3B-69C5372D16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923D971-8BB1-45FF-B6C7-634D8E315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LAB 01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A47954E-EF01-4346-A858-F273250E2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Lab 01 | Nmap TCP SYN 스캔과 배너 그래빙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C6BDC09-425D-4913-A1C0-20F16577AD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허가된 내부 타깃에서만 SYN 스캔, 서비스 탐지, 배너 기록을 수행한다.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A9831A1-A951-408C-A8EE-E384FBAA0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F4B45AA-1868-4B31-B7CF-D06DC465D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단계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F808F46-DA0F-4509-8353-86C026EBD9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F5FD0E5-3391-48F2-A98B-BDCCF07A21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학생 작업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41AB079-7799-4C75-BD68-63DC20224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42D2560-1652-4CD6-B7C2-BDEEC17A7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제출 증거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3479024-A3E9-47D2-A1F3-B77AB583AA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28C6AE9-A32F-464B-BF69-D67D7DFE3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범위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52931C4-2F5F-4448-8D31-FF9DBDBEA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5A20BE0-CFF4-4BD0-B9C1-F04C858AC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타깃 IP와 네트워크 대역 기록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4C604ED-941E-4DBD-9250-94B1D8FDA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BA32D5D-CFD0-4BF5-B87B-4B97F46EDA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강사 허가 범위 캡처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21A3BBE-DEBA-4169-86BA-1CA748DE8B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69C3C1C-3FB7-4B41-8F6A-B220E20E25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스캔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14DE4B6-C42E-43E0-9949-70036A9268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449BB50-7908-4AFA-9CAD-0BE4663D41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SYN/서비스 탐지 결과 저장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5AB38A8-13ED-47C5-9233-A0CADD4F91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7A1DEDC-9A03-4723-848D-467C1B4F91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포트, 상태, 서비스 표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5A2B639-3923-439D-8D63-28FBC415B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CACC5B3-7EB8-4541-B632-61C595D0C5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배너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E399E55-FE1B-47F2-840A-24DA5F2FC7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9191A34-D8F6-453E-BD26-BD8C688C3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서비스명/버전/응답 문자열 기록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BC43B62B-13FD-4BF1-81B3-C416CBB23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56A830F-C952-4D93-AF36-E04351E3AD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배너 근거 2개 이상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7B2DAAB-1A90-45E5-B716-2B496F1B6B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F6B98DC-2582-40BE-B5E1-B3428EBDBB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해석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5B64E88-F1D5-4BB4-B892-93B2E56A0D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8E4D935-C18A-4DDE-97F6-1B637C87A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불필요 노출 후보 표시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58082BB-E2CE-41C2-9D57-0C15A25B0F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A7FC236-31B2-4BF9-B68A-4665E26116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CVE 분석 후보 1개 이상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78C46F7-C216-4C63-958E-20B1BB73BD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BE60E32-A2AC-497D-BE96-A129E73084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2024552-A3E0-4FD4-883F-B1FF9BA56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1536703435"/>
      </p:ext>
    </p:extLst>
  </p:cSld>
</p:sld>
</file>

<file path=ppt/slides/slide1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6BC33A6-4857-4A86-9012-40C1F80C67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4AD6807-84AF-444F-B59F-81EA9EA87C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ASSIGNMENT 01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E681134-5848-4C6C-A99E-87946EF167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Assignment 01 | Red Team 환경과 서비스 식별표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3CD7193-E8A4-4E4E-B27A-A76077B27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Kali 상태, 스캔 범위, 포트/서비스, 배너 근거를 제출한다.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6B1FC83-D3DE-4563-B159-8CB3FC169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E19BDF-EAE5-47AE-BDD2-7625A20B5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섹션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E6BCD40-D3EA-46D3-83FD-7F594B1C4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A3F2644-6F0A-4469-927E-5ADA79854B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제출 내용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DDC5039-8251-48A6-AECC-20D7A6AE7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B4E239A-983B-4AA8-88E3-B6AC070D46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통과 기준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FC9F297-ACE3-4D08-9643-545725E0F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1C6BDA6-67D5-482A-9A54-BAE119F4A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환경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4E6DBD0-D328-4EB2-A816-3F3F3CFED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4F8728A-F611-479E-87AA-245679F6DD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Kali 버전, 네트워크, 스냅샷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BF77186-E7FF-4B45-8608-2FF7B1C77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6391BC9-24E5-466D-8DD8-8FBF7B87E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재현 가능한 상태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2F688CB-B27C-4D6B-9625-2463A6851B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4411EE2-3212-480C-AAF0-80B2B578B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범위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F17D89A-58FB-4A58-93E4-D3614E3EFF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215EF0E-0D1B-442B-9263-5292B28643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허가된 타깃 IP/대역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04E012D-F7B9-4322-8BC9-A9C3ABF25A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C4C168E-26F5-4149-B7B3-1BF379BE7E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외부 대상 없음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F37E682-1EE4-4DDC-BCB0-606D013D84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DC9A4C6-AE1F-4B53-9217-04D6D210AA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서비스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AF38F7F-107C-40FA-A7EF-0C3872598C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1B18C0E-C2E4-4DD3-AED6-8944FB918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포트, 프로토콜, 서비스, 버전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C30368A-062A-4F05-BBD1-835E751A7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687997A-9C6C-411D-A032-FBC6BF06C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근거와 추정 분리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C2C8E4D-2DF4-4693-9863-829BB5F2C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2D8063C-F307-4A0B-92EC-F9DF9C341F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후보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7C3CB4A-0390-4020-87B5-F37F483371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F792413-0F77-4468-9CA2-37E0C37800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CVE 분석 후보 서비스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74FB562-8D9F-433D-9B87-16A6379F8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0E6DCB3-82A8-4043-B966-84939E7F0B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배너 또는 버전 근거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524A2DA-3DFD-413A-BCCC-097943E6D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68BFA22-E9BD-4B07-9040-10168F726E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2974CDF-5244-4CBB-A8CB-4F7954DF03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794491443"/>
      </p:ext>
    </p:extLst>
  </p:cSld>
</p:sld>
</file>

<file path=ppt/slides/slide1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C836341-621A-4367-946C-F497B8598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0859D61A-39C0-4EF2-A70B-2420D303E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1 CLOSE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20EB771-B01C-4F6E-BC2C-57BB62FFB2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Day 1 마무리 | 설문과 Q&amp;A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6F0ABBC-93DB-4A1A-A401-829BE42677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Kali 상태, 스캔 범위, CVE 분석 후보를 확인하고 종료한다.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2A830EF-2F7C-4C96-B775-F220E57A4A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90778DE-6E78-4A89-A1D5-6E93D6612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ED2F4EE-F024-469B-8375-7214D191F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SURVEY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C22F141-B2BF-4216-B29A-30D719B8B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환경 상태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391ABEA-E4AA-47B5-911D-1F15BA3AE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Kali 정상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스캔 가능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대체 경로 필요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A461E15-B1F0-44EF-A08C-9BBC84FEE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지원 필요 팀 표시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FFA15F7-0802-466C-9E21-B8CABC0077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354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0308791D-E2F4-4F75-9198-438106686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0D66373-9AAB-4E1D-8124-26ADD0EA9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83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CHECK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EE9BDC9-1840-4650-B3E9-B7DB5FD34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내일 입력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DAA8700-C383-4C4B-94CB-F088DC2BAC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서비스 식별표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배너 근거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CVE 후보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BD81DB3-9EB5-4A12-813E-DAA9A15CE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Day 2 시작 조건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529B3BE-C129-40F2-A677-E34518EA7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27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1A8FB12-4C1E-47EA-889A-C85C279E9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7EF204C-0787-456B-BAF1-D0187350CA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Q&amp;A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BB18369-ACA3-441D-BB4F-DF35C4A2C5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오늘은 마무리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FC55193-BEDF-4033-BE4D-3B1AF94E22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VM 문제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Nmap 해석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범위 질문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0ED2B8B-4718-4767-9FA5-ACF5DBBED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질문 받고 종료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C21E0E0-B18B-4252-A59D-CA2B46B7F7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41C0001-CCCF-43FD-A6F4-7C13EA25A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6589744-2B79-4F08-90CD-78B8DF0D04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864778427"/>
      </p:ext>
    </p:extLst>
  </p:cSld>
</p:sld>
</file>

<file path=ppt/slides/slide1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56E8D94-4B7B-48F8-9C49-06BEEF0C6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EAEC75D-A3C2-4C31-9942-EF24594C9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2 / RED TEAM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96CAA5C-D7FB-4CA6-8CAF-318848805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2일차는 CVE 분석을 Nuclei template으로 검증하는 날이다.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34D5123-B218-4626-94C9-43F3C46C9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공식 출처, 로컬 타깃, template 판단 기준, 검증 증거를 같은 보고서에 묶는다.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A19459B-354B-45BE-B8D3-E60618449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18C7FE-8A9C-4A2C-9036-CD815C21DE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8BDF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592EDD1-B558-48CF-82C0-3E69EB5814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16817E3-93F3-426A-AAE0-0779BAA0A9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서비스/버전 근거 재확인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A763197-FF89-45E6-B7EC-A21977975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72C8E40-7C0D-4FD3-A6BD-F6773C5A70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663B051-6A93-4DE6-A1A6-5508D59D7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639992-39C9-4AA4-A944-7BE7FB7B4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 선택과 공식 출처 비교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90A095B-31F3-433C-8C41-5EAFA2CA1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4CE104C-ECE4-4F52-A335-DC32A2158A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031AFE9-8B8B-4A12-B2FE-98E4EB9C6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D5B44E5-8BD7-480A-9F75-726FCC5A9A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Nuclei 설치와 버전 검증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024107D-60D1-4462-9050-F9AC67E61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C4B7873-AED3-49DC-AFD8-640F527AD3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4FCBD17-E554-49D5-B0B0-7C5362295C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71600BC-470D-4F49-8938-056722ED3D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로컬 CVE 타깃 smoke test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22A738C0-9699-4355-9F85-4A718CE9D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FBE6309-F395-4363-9A95-839EDE1B7D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9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7D00BE3-5730-4251-987C-65B98E5C5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089D4AE-4E96-4982-BE54-18525EEA2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Template 작성과 validation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79E4F9F-7C88-4AFD-B632-A855273340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BA127EC-08A2-47C6-BD53-CB826B11E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D151933-CE44-4FBD-9A17-AFF8BCAC1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02B4F3E-6155-4999-90B1-B32FE6150A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Apache/Next.js proof 결과 제출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F7E4AA3-4170-45E4-9CB6-2A3215077A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38B6682-076D-4B67-91BC-FD739672C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A70A185-C485-4C65-B04B-6FD946E00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1235186072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151B1D5-52D0-4225-82E1-D7C468D73E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75A9962-8884-453C-86E0-6E83DD8567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COURSE OUTCOME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44904E6-7CEB-45BF-B25F-2468635E5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이 주차의 성공 기준은 공격, 탐지, 가이드가 한 문서로 이어지는 것이다.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4943159-1487-4CB2-8D74-57AA6C024D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학생은 같은 랩을 Red Team과 Blue Team 관점에서 번갈아 보며 근거를 쌓는다.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174839B-E495-4D64-B95E-9454A369F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87171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4EAB451-A6E7-4143-8729-542676C1E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87171"/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371C057-BD8E-4F7B-9FE4-781AAE416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87171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87171"/>
                </a:solidFill>
                <a:latin typeface="Aptos"/>
                <a:ea typeface="Aptos"/>
                <a:cs typeface="Aptos"/>
              </a:rPr>
              <a:t>RED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9DED7DA-07A0-403C-BCE3-3BAA41EFC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Red Team 관찰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3262CB-A587-446D-9838-836A99C9E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Kali 최적화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Nmap 스캔/배너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Nuclei CVE 검증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86B9167-DED4-40F3-9770-610BFE4E6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8717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F87171"/>
                </a:solidFill>
                <a:latin typeface="Apple SD Gothic Neo"/>
                <a:ea typeface="Apple SD Gothic Neo"/>
                <a:cs typeface="Apple SD Gothic Neo"/>
              </a:rPr>
              <a:t>허가된 랩 대상 증거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7AC8580-C312-4CAA-8FA9-0716F7A8B1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354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199FE37-735E-4754-86A8-55584D185F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F98C67E-FC89-483F-8A7D-77D08FC886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83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BLUE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8554613-828A-44B3-81F7-9D3A38B5B7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Blue Team 분석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C65DC11-EB46-4CFE-B9E9-8CC6C22011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악성 트래픽 패턴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auth/syslog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모니터링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2451363-9384-4BA6-996B-9A84CC0AB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PCAP + 로그 타임라인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42D81A0-3C43-41EC-9127-8EB7D56408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27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1F03F0C-A16C-40DF-B288-4AF993959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FBC31E9-A34B-4F6D-9C9C-4211834D0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GUIDE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C02CC2A-E583-4E79-91A7-034391C317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보안 가이드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923788F-DBAF-449F-BBC0-DA9695C23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자산 식별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노출 경로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개선 우선순위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1252CAE-A647-4EF6-99F7-D473343A72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팀별 보안 가이드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925496D-167B-449F-891D-8EE390809F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7B56291-FC82-4C38-85C4-DE7A977EF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782D499-C9BA-4EBD-9547-7CF95534B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382338487"/>
      </p:ext>
    </p:extLst>
  </p:cSld>
</p:sld>
</file>

<file path=ppt/slides/slide2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99A999E-DFFB-4634-9FCA-6D37C2753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B51984B-732C-4775-8C6A-9A3F5F9DFA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CVE SOURCES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B4E2E25-C02D-46AD-A3D7-FE1571961B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 분석은 출처의 성격을 구분하는 데서 시작한다.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61FD792-F60C-402C-934C-1FEFDF897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공식 DB, 벤더 권고, 악용 여부 지표, template 근거를 한 줄로 섞지 않는다.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FBA72B2-D21F-4BCE-9AF0-130D923B2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614F213-1AF4-41C9-B358-775B90707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출처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58B8696-0863-4B3A-8444-8CB8FE9B5B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9741324-178F-4697-B64E-6D5C62C271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확인할 것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70F2F68-B49E-4D40-9FCF-857C166B2C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D879C3F-B45D-4D44-8BE0-7E6E264201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주의점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8D1722B-4AE0-4A13-BE7F-69313F5F9E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4BC1CCE-6ECE-41F3-914E-A8347D474A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NVD/MITRE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F8CE388-AC4D-49B6-B0D3-B41573FBE3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369998F-58DB-4BDC-9538-AB78EBBF2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CVE 설명, 영향 제품, 참조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591403D-C3C9-4460-8ADF-E1132A1A78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999F77-7E7E-49A0-9E52-14DA5507E7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점수와 현실 위험은 분리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3B6BC46-71A6-453E-913A-9697C94021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0861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821D667-6C8C-4C7F-ABAA-A4A90C796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908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Vendor Advisory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9C0C2E6-2631-461E-8D2C-CC56E59DAC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0861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43B857B-1C5C-4ED2-93E1-F27077582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1908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패치 버전, 완화책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6EB20FD-ECC8-44BF-9AEE-7CB8D8291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0861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02F0BC5-D9D5-413A-AB2B-7DDFF4313B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1908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제품 버전 매핑이 핵심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277C837-4857-4A80-AA5F-7350E20E5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242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30AE6AE-DAC0-4FEC-9780-2941846122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290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CISA KEV/EPSS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572EB92-1EE7-4A4D-9838-766D9B5BF2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5242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B6DCB19-97DA-4F5F-AD5B-DBFDAA9FAD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290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실제 악용 여부와 가능성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6405FC8-5DE7-4C68-AA77-136D5F640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5242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D32F81B-0DE3-4F86-8D80-3310504FD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6290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우선순위 판단 보조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22873E32-2F07-4AE1-84AD-226621047D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624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560A9FA-419F-4DC5-ADB5-86B28BFB3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0671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Next.js/React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39ECA0E-913F-4EE1-97E2-820E83CB2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9624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728F62B-2793-43A6-8428-F4EF5C33E4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0671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2025 RSC RCE와 2026 May release 분리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F9885FF-3C94-45A6-8805-8BD8B9276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9624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4A49306F-8704-4424-9670-74E60BA9D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0671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실제 payload 없이 proof marker만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FA7894B-A981-4C02-8F69-1643AD909E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4005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41F5B4E-4F62-4EC4-A63C-1DF4D3CB2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5053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Nuclei Docs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F98AAC7-24A0-486C-99DE-E03ACE5ED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4005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FE6B015-0DCF-42FF-A1B4-0F9276901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5053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설치, 구조, matcher/extractor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0D7BB434-4624-48BE-80A1-161495879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4005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1B9C870-6F7B-413E-918E-865CD09F8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5053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공개 대상 실행 금지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6DF80E1-CBE4-4827-9C20-6FC8B0491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BA906254-2EE9-4DB6-B780-1C29EA518F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B1096202-342A-4A54-836C-CB1125C8EB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344324844"/>
      </p:ext>
    </p:extLst>
  </p:cSld>
</p:sld>
</file>

<file path=ppt/slides/slide2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9EF704E-A3E6-4BE2-A96F-183BFD47C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4527321-CD90-44E5-A563-8DA676862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CVE WORKFLOW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EDABC57-A422-4F03-A708-D9E29B97C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 분석은 서비스 지문에서 Nuclei 검증까지 이어진다.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A5AC331-0725-4C58-95CF-34D323A70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Template은 요청과 판단 기준을 코드로 남기는 분석 문서다.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C8B4A2-CD06-4082-97F2-21485EE4DF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07E08A9-986B-4340-A82C-F8B04D8D4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6BEF56B-A437-41FE-8034-78786FFD2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서비스 지문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7C1EEF5-6A34-4441-A7F4-1BACE7C075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9654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7E9D979-25B3-4638-BEB2-FE1E44B94B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464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D2C066-E0D6-47AF-9FCA-45C94E813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2989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D6106DF-6B43-425D-9841-4C625B02EE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5C0F7C6-3E78-41C2-AB8A-92E00BAEE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 선택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B1E12B8-E151-4CF3-9E5F-E290EA593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4538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20044E9-86CB-4064-8CD6-847245E733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8348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A14DF9C-4110-4992-9256-8E3E971A0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7873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095D2B6-A3CB-484B-908E-1B1C88B375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59BE89E-8FFA-43FF-B4E5-2D536C61E8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로컬/Next.js 타깃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25BC7BF-CA0E-416A-8675-8370D17FC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422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B816E30-4A12-4868-9CD9-609D8F627E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3232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60EDB22-B0DE-4069-8733-6890EE3D7A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2757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41E3BDF-4E37-443E-8156-609F01C95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AEB301B-B155-4E6F-BCC9-559E1F626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Template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E05AABF-69F6-4C90-AB71-3E887304A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4306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8728A1E-C1E4-4741-B93D-1FAFE602EE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116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FDCA3E0-B5DD-4A70-A028-757FA960B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641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ED60491-DDE0-48AF-8929-F87691F65F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07C257E-4E2B-458A-9AB5-FF976C3A8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검증/탐지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328DE0B-715D-4A15-A575-E6E9C66CF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0"/>
            <a:ext cx="102870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보고서에는 '도구가 탐지했다'가 아니라 '어떤 matcher가 어떤 증거를 확인했는가'를 적는다.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DF89457-224E-4676-81BD-96C847BA02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2BB22B3-F13B-40B4-B368-A2BF22EDF0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D3CD71B-EE8E-4EFA-A135-A4B037DFF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967701977"/>
      </p:ext>
    </p:extLst>
  </p:cSld>
</p:sld>
</file>

<file path=ppt/slides/slide2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E16AFD5-BAF7-4E7D-850E-170E32C23E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0F3C770-1F55-44B2-9E8A-C881123667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SCORING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B7EC831-F7B7-4E1E-9B36-A0454240F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CVSS는 심각도, EPSS는 가능성, KEV는 실제 악용 신호로 읽는다.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C4CD61D-A594-4CA5-8A5A-0BF1972343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세 지표를 섞지 않고 우선순위 판단에 각각 사용한다.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5C8E5EF-5D25-4D29-8A05-FC5834813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4A34135-D2EE-4476-9420-5AAE15F54F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지표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4C5C4A1-95FA-4138-8AD7-B426E965A9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7EE39D7-0E22-46DF-ACCC-937017EE9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의미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153B433-507A-4BAD-8EF0-1F9B0768D3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3EDCCA6-207E-49C8-A986-1781C4F08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보고서 사용법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9E6DB97-5722-42D8-B7D0-1C437634A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FBE0CD3-4816-48F9-A115-D7774BCEE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CVSS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9D8B23C-7FAA-45A5-9385-156457F563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84B41C0-BBD4-4130-B282-4F0BF67BCC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기술적 심각도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1A93790C-5BAE-4855-BABF-21C9BEB57D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C1CE52-86EA-4A17-8F41-7108EFBAA3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영향도 설명의 기준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44B0C3A-D2C8-47D7-9DDB-FFEC3EFEE1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402CDA4-F33B-40A1-933D-04EF75CF86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EPSS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CFB60DE-1A1B-4A6E-A418-3691979226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C3F72D0-FD4B-4DD3-8B65-29BD4C7167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악용 가능성 예측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D42D33C-A5C9-451C-82C4-DF7A9B244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411D548-42FE-4A18-9005-E099D68E2F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선제 조치 우선순위 보조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AB2A8B0-E59F-496A-9FB4-AAA6164961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D1D581A-63BE-4D02-9CD2-683482EC31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CISA KEV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C90F271-1AAA-4FF4-9D96-8DA3F88A9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2F3C525-A273-4E18-BCBD-0EE9A9FB7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실제 악용 확인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1D6A2C6-272A-4DBC-8810-277D315CE0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199BDB4-2AC9-4EB1-AA01-29DB4D6E59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즉시 조치 후보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40F6CC0-DC9F-4615-A315-69ED0346C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A2961E1-9E29-4A5C-850F-FAB9CD8D68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 중요도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AAC1374-999A-478C-8ECB-6DEF66DE4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66ED117-1451-429C-88FD-C001E682AA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우리 환경의 가치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6E38CB1-78E1-4210-94A0-F2048D356C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C0853FD-F56A-40E5-9EEE-0020D6D95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최종 우선순위 결정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72CADB3-F59E-404B-9B59-ED4E61EC2A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F825882-F2D7-4104-997D-546460F32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24B5D0C-EA39-4492-AA00-047388A7D2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1365425127"/>
      </p:ext>
    </p:extLst>
  </p:cSld>
</p:sld>
</file>

<file path=ppt/slides/slide2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1D5AD2B-E89A-45D3-B2FE-F2FA024C0B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D2E247D-8F30-4A8D-B29C-C3D2AB97D9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LAB 02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834EDA2-611D-45E5-A5DA-F7B1B2401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Lab 02 | Nuclei template 제작과 proof 검증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D734187-A9FA-40A0-8D16-65B94EA4EE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Apache 로컬 타깃과 강사 배포 Next.js 랩 서버에서 harmless marker만 확인한다.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FB229F3-42CD-46F0-9AD7-C1913C014D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59AB95-7FFA-43CE-998E-9340015BC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단계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D44BF3A-2D6E-4AA8-B703-CA4A18D37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811FEA7-21D7-45F0-8B37-62DE31D2DE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학생 작업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4C62CFF-CE7D-4C97-B989-BCA78AE260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82CC52C-EFF7-4C25-A930-910576722E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산출물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D0C052-6A78-49A5-B693-5ED4830718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CC6D668-DBC3-4FBF-A2DA-1A9114A556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설치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C68529F-419E-4DA5-A2E7-8F3605EF6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C7D0E49-58CD-4B21-8A01-A9DE258BEC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Nuclei 버전 확인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6961A83-8A91-4607-A519-41192D765F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46EFB72-C872-4F19-AA5E-7FE540F0A8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버전 출력 캡처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704BD10-EBFD-4346-AF12-ED79749D6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0861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F41CC40-A60A-43E0-AAC6-B39F1F55F5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908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타깃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D0D01C-2396-4DED-AA24-E055DD06B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0861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1758FDC-F7D2-4A8F-A96E-3E840C8955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1908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로컬 CVE target 실행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E149D80-7A31-436E-B3E6-115E3D0C8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0861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BCF7B4D-C4D0-4F51-9014-6CBF9270B5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1908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smoke test 3종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48FFC6B-1F77-455E-9A67-8E2280267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5242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E5BACC9-A221-42FB-ACE8-1D01CD92C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6290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Template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F2C8115-604B-4C1E-A833-F2C3AB6102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5242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B5166F3-BEDE-4F33-BE4D-5C25768E0C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6290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matcher/extractor 작성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A01FD3F-5855-4663-BE50-6B725CFDD8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5242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641EF3B-2B98-4552-8BAF-835E1A4912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6290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validation 성공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F048902-CF70-4F0C-8E7F-3B78A7AE4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9624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38D72B1-1315-40A2-B76E-1FEC0474D3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0671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검증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D9AA1FF-BE8D-458E-B962-BA6A456825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9624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7D411C6-06C7-46A2-BC9D-776C6A223A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0671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status-only와 CVE template 실행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E9FDB2B-6645-4CDF-A899-CCF85927E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96240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08AFAC1-E8B3-4442-8C10-2C42CF1F3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06717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오탐 비교와 marker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FD396C5-448F-449F-8091-BC9E84245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4005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E64E27E-8BB4-48D3-B321-38014FD09E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5053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확장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C030819-5EE1-4C63-96C3-68C2DACFD0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4005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5148E05-3560-4CDC-AE40-4796668DC1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5053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Next.js fingerprint/RSC template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7129F14B-FF54-45C4-B8AA-9F088AE4D1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400550"/>
            <a:ext cx="35750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EB070200-39A7-4492-B63C-5524803330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505325"/>
            <a:ext cx="3365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proof marker와 executed:false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CF888F23-048A-434A-AFA5-ED243C4B3A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DDF90487-6AA5-4B4B-B4F3-CDAC17B10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4FEC5DA9-3265-4DB3-AE78-8F10FE1D8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518240629"/>
      </p:ext>
    </p:extLst>
  </p:cSld>
</p:sld>
</file>

<file path=ppt/slides/slide2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2C1F568-C19E-4493-8CC2-AD0FA0808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FE411E5-3DF8-4B8E-8AEA-78644C9F20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ASSIGNMENT 02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98C8966-3BF0-4E9E-B170-BEC495417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Assignment 02 | CVE/Nuclei 분석 보고서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4D8CF65-6475-4897-998F-16213A934F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CVE 선택, template, Apache/Next.js proof 결과, Day 3 탐지 질문을 제출한다.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72498BF-B96E-430B-AB08-C0E0D07E24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C77A6AC-0A7E-4C58-978F-220C052FE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항목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367F3F7-6F07-4814-BA8B-B3D4EC58B8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F65C2DD-1319-4857-9910-FC39721DA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제출 내용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AB07342-2014-4581-83F6-363221F48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59959ED-FB11-479C-A2D4-F5707D3D5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통과 기준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44B5AC3-EE6F-423A-AA77-3BE3581DD5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E3C64E2-150D-4C23-AB5F-B05CD0AFE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BBE7253-07AD-424B-AC80-3ADA5F141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3C51184-A8A0-4840-AFA6-9C6AB7FA8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선택 이유와 공식 출처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5D727DD-6518-4695-97DE-4C81ADCDE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CE97ED5-71E9-4E04-8A77-C0D2A9265E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영향 조건 포함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CC0A059-CE18-401E-AE3D-FA90A9F3F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E65E892-BC8C-4E9D-A89A-3636592E9F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환경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1E42535-1E8A-48BC-9B34-BCDBE4F8FD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38A883E-66CD-4480-85A7-CD9B5E0C2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Nuclei 버전, 로컬 타깃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DAB0A9F-5BE3-4900-B47E-D5A5B5C38A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125A2EF-52E2-4292-B4EA-8EA3FA16BF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smoke test 증거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3511A79-A229-4C84-91D4-688F9AC757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E2CAC74-428D-4FE9-9DB6-8ABE2EFF5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Template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0AC2C57-2319-4E62-991F-26BB1CA6B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76D65F5-38E0-4BDE-A896-5DFD02ADD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matcher/extractor와 status-only 비교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DFA11EC-4DEA-4D00-A8E1-E043230CA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B4E663B-8D54-4C76-AA57-27AD57C7C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오탐 감소 근거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2CE0248-55D3-496F-9991-ADC262AD9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1F29B11-F27E-4952-BB9B-7CF8C2E0F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검증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690188B-3295-4310-A930-BBF0B6C9E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4DFF6FC-5A78-4BE9-8FDB-E56B508FA7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결과 파일, Day 3 질문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1A49F35-D067-4E57-8305-C1438D934F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9E62AA6-8833-4563-8ECB-33EDC557F2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허가 랩 실행만 포함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77B1F88-7806-45D0-BEB1-8C11F6A35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0176F26-7B6C-4343-8CE7-1A7E8B2B7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8950105-7363-4C63-8B3F-ED1B46D7C0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945002991"/>
      </p:ext>
    </p:extLst>
  </p:cSld>
</p:sld>
</file>

<file path=ppt/slides/slide2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0BFF47-D6BB-442D-ADBB-C80F544529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72A9B0B-90D1-4072-81B4-34B5D59A0B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2 CLOSE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F8C4178-99AF-40B9-B474-C4116A5C0E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Day 2 마무리 | 설문과 Q&amp;A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AB0A159-D7F5-4E7F-912A-4D1054843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Nuclei 검증 결과와 Day 3 탐지 포인트를 확인하고 종료한다.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14C00CF-3A81-4F64-B012-094210722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75064D7-93E9-462C-8D1D-826A5E5F43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31ED72A-D9D7-4A79-A9D8-9208897568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SURVEY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25F50F9-C64E-4F9A-BA66-FAD9400FF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Template 품질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1BEE664-FE39-4CC1-A361-69E1E8773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matcher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extractor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오탐 감소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F071E22-1C8D-40BE-A28E-B0D81CF86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보충 필요 항목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800C2C5-58E5-4FA6-A9B2-0E81E34F29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354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4D1F960-D310-4D5F-8469-7B246D996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56C793E-2BB6-4002-BB63-84E89BBB3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83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CHECK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F6149CB-DED5-4147-8559-B20BBAC3F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내일 입력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5B7CE36-8128-4197-9F7D-9DEEFE24E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URI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User-Agent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Next.js proof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0391655-DBCF-4853-99E4-5CE1542CF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Blue Team 분석 입력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575A8C1-C5F1-47D6-BF7F-8EB08AEA4C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27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9A7092-A32E-4C79-9F57-650D250CE1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F280BBA-C333-45C2-AAEE-50B69BF8D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Q&amp;A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35A03E0-031A-4CD5-B196-A920B4EFAA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오늘은 마무리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290AFE7-AF5B-4BF1-91B5-2D2EE3C67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Nuclei 오류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CVE 해석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검증 한계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BFF6093-7374-450F-AD9D-0C7740F88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질문 받고 종료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225D144-BF6F-4D4F-9284-F832E365B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D276246-AFCF-4333-AFFB-77DC3392F6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2514EE8-9921-46CD-A950-24CD216DB4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556417038"/>
      </p:ext>
    </p:extLst>
  </p:cSld>
</p:sld>
</file>

<file path=ppt/slides/slide2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D6B6031-3CBE-4AC4-ABED-4736144CA0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74F7B99-BA1F-4CA9-9A81-BF66A2DE48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3 / BLUE TEAM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CAD7DFA-A1CB-4134-A694-3AA71860D8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3일차는 악성 트래픽 패턴과 리눅스 로그를 같은 시간축에 올린다.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B713D4E-A07B-47FD-82E1-D0F3A09F00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PCAP과 auth.log/syslog를 분리해서 보지 않고 하나의 사건으로 연결한다.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79BA48C-6808-413C-8B2A-F270B368F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1D55503-FEFB-452F-93D2-EFC3922558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8BDF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E76E676-A05A-457B-9C14-8E59B464A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D186E3B-1146-4824-AAD0-D6C7222B31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Wireshark 필터와 Follow Stream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330F603-E0D2-4002-9104-2BD5F191A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87D2508-77A8-4A89-BD68-E287D5126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5F163D6-C4A7-4985-9950-2B41CEFB83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257FEAE-418E-4220-9133-B12FC234CE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스캔, 브루트포스, 의심 HTTP 패턴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60EEAA7-2189-4FE0-A820-1619AD5481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0D58C73-1F73-4555-84DA-0337401C92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957D049-A2B8-4549-AAEC-484004FAA7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9D05676-ECDF-458D-A4B2-EC22EE436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auth.log 로그인 성공/실패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5DA09EC-4529-438C-9C92-E3CDB552F2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FAEC78E-8112-4707-BCB5-950E8BFFF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5B44BE7C-BBC3-42B1-81B5-5A905E304F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F83F0DE-58E9-4770-9EB8-B13193B8F6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syslog 서비스/프로세스 이벤트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AD8BED1-9C4D-4F1C-A466-62A1095A9C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1E3692A-2F7F-43DC-96C9-330596F63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9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B7450F8-6CE8-4B3C-8824-37D2E73E8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AB01DB3-F2AB-46D8-B0DD-DB8ED249C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트래픽-로그 타임라인 작성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E6E5395-79BC-4E20-A8D0-E94692EAB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FE82104-421C-4F61-BCBF-8F25B365D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05BF924-62C4-4744-905F-D8D45B733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A146875-F408-48C6-A32C-EB5CB91C6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탐지/모니터링 기준 제출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9E8AFA6-3C0F-496D-AB9A-CF4591A583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715392C-F326-4C19-96B4-FB0819312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BBAC29F-B1F4-4298-9813-CFB9A2D125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26</a:t>
            </a:r>
          </a:p>
        </p:txBody>
      </p:sp>
    </p:spTree>
    <p:extLst>
      <p:ext uri="{BB962C8B-B14F-4D97-AF65-F5344CB8AC3E}">
        <p14:creationId xmlns:p14="http://schemas.microsoft.com/office/powerpoint/2010/main" val="245745455"/>
      </p:ext>
    </p:extLst>
  </p:cSld>
</p:sld>
</file>

<file path=ppt/slides/slide2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CBF0B1F-7AD2-4671-B606-0FF9E31786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5FD191-EA7D-4E30-8181-52B4EF61DB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WIRESHARK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C370A12-89E4-46AC-BEB2-0C09C20277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악성 트래픽 분석은 패턴, 맥락, 근거 순서로 진행한다.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6603562-0501-4420-9A41-E08838D555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패킷 하나보다 흐름과 반복 패턴을 보고서 문장으로 바꾼다.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84D2501-3E05-4C39-AAEC-CFAE82024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05A9EEE-5EB2-4D82-A2B3-A9BF50062E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패턴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05415F5-1085-44CD-8E33-18E5B94A2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3FBC161-5A65-4067-A727-6A8E3F55F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Wireshark 단서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D17285-8EAD-4720-87FF-24C450E7CE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8721972-31EB-4EAD-B503-DC9715A7D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해석 질문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A6B9637-9055-446F-80FA-5E2BC8269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0CC56C4-0728-4048-B1A1-E8494C0E7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포트 스캔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545D99B-BEFD-472C-8C6E-68683A4BE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26A06BD-817D-4496-9426-44E89EDC9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짧은 시간 다수 SYN/Reset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6C07BAE-1579-4106-B151-27949F1799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DADA488-AFA0-4B01-A401-E93DFF3E38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누가 어떤 대역을 확인했는가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6C38E2C-6A6E-4AF0-B0DA-F8D3438547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8015254-8B55-4C5D-9703-FBB233D134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브루트포스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81D7463-3EE9-4725-B2C4-611992D063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C32E5BB-A806-4F41-8A30-0489B9A795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반복 인증 요청/실패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277F9DD-3F1B-4016-BA99-45C6609305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3F64D7A-FBEC-40BD-8764-C141EB794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로그와 시간이 맞는가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27FE334-E49C-47A2-9312-3553F9FBF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94A5078-F085-4728-B2D3-32D7C1516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의심 HTTP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67A09D8-A24D-4303-8CD0-B763B7C4D0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E5F6E8A-07D2-454D-A698-51ED194C7E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비정상 User-Agent/URI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EC9AC4E-0A18-4C0E-BBB8-05E28DFEA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FCDC988-23CD-4EE8-B6C5-BBF285FFE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취약점 시도와 연결되는가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F910FE6-46B8-4D8E-B59C-BD68214A3E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08E8D1B-5740-454D-A7DD-272916AB2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C2 후보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18CEC98D-7893-4780-99C0-DADBE3BFB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2720D7B-D1DC-4339-AE41-2F59B7D83E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주기적 외부 통신 패턴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93DE1B4-C36B-4B72-823D-7031EB89F5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2D3892B-885B-4038-820A-526194ED9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실습 PCAP 내 IOC는 무엇인가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C3AEBCC0-A74D-403E-B463-28B43102FA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83B7F139-BCFD-4719-AD2A-610F2CE53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D0B2D8C-4D67-4418-B649-9D980CFFE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27</a:t>
            </a:r>
          </a:p>
        </p:txBody>
      </p:sp>
    </p:spTree>
    <p:extLst>
      <p:ext uri="{BB962C8B-B14F-4D97-AF65-F5344CB8AC3E}">
        <p14:creationId xmlns:p14="http://schemas.microsoft.com/office/powerpoint/2010/main" val="1861865602"/>
      </p:ext>
    </p:extLst>
  </p:cSld>
</p:sld>
</file>

<file path=ppt/slides/slide2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EDDCFCC-ACC0-4421-9098-8311E5A6F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C9E9287-0FD4-4AEE-A2AA-D17F100558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LAB 03-A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22C2758-4A04-4E6A-A269-FFF00E4D3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Lab 03-A | Wireshark 악성 트래픽 패턴 분석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D3FD7C2-1A33-4F79-978C-67893C17B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제공 PCAP에서 스캔, 인증 시도, 의심 HTTP 흐름을 식별한다.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0A7D281-AB25-49B7-83A8-0C08835A97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260759D-B60D-4A3E-836E-4AC1589C5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단계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2454151-6E42-4221-8103-C4590B66E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736FA3A-2FB4-4168-BCE4-026DF38FC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학생 작업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9EF3B11-6B0E-4EBF-B4BC-06125E5A4E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E46DADC-6D97-4C63-8652-F28CB0E89F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제출 증거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A99079E-840B-4F84-A8D5-7ED8A966D3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4D27AD9-1F5B-4781-BA50-FE61E4166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필터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EF4FA43-A57C-4BD6-AAF6-9CE7CF3317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1678AE3-6EFA-4CCA-8727-1DEBDDCD3F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ip.addr, tcp.flags, http, dns 적용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E402EC7-3EB9-41F4-B1AA-ADEAE454B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E91FF2D-49E7-4231-A02B-ACBFA3570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분석 질문별 필터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E1F141E-CE98-4357-A1E0-3C41DAA68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4F32C5D-13AF-46DC-B75B-F623093C0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흐름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AE34083-FB74-44D4-A5A5-8B84E3B60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22E7B3C-C3DF-4F57-958E-2A57212165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Follow TCP Stream 확인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913C9A8-18C5-4887-B6D7-A966E85B9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08BD90B-F919-46FC-B699-3375D22C2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요청/응답 요약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3B0A3C76-D792-4C5C-9DF6-972C7F4A17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E208965-5D52-4742-B426-707CA81E0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패턴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31F8E6A-ABE3-4505-AC7D-3C50FF7219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C1037B9-B38C-4D41-9A23-87D231E9A5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반복/비정상/고빈도 이벤트 표시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56D1BA6-7ED6-4F60-BCB2-F63DF9694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B0F4224-31D3-4AF5-94F5-FC663E908C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패턴 근거 2개 이상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C2C37EA-1DE2-4FD9-A20E-412DDBE401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7B29C448-370C-458A-92AB-91B40E55EF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IOC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F2B75D8-CC67-4DEC-87FB-787DE0505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2858C15-41FB-4D75-841B-AB4B97BCB8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IP, URI, User-Agent, 시간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9E2DDC6-0C7F-446F-89A8-422D121780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3A2C22D-0E70-4485-B72D-B400733FC6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로그 분석 입력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8494C36-1962-4899-931B-60ED6C6EB6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C56B9A2E-875E-4451-BA75-CA98E083A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E75F241-9AD7-4D17-947A-2062715DCC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28</a:t>
            </a:r>
          </a:p>
        </p:txBody>
      </p:sp>
    </p:spTree>
    <p:extLst>
      <p:ext uri="{BB962C8B-B14F-4D97-AF65-F5344CB8AC3E}">
        <p14:creationId xmlns:p14="http://schemas.microsoft.com/office/powerpoint/2010/main" val="904497578"/>
      </p:ext>
    </p:extLst>
  </p:cSld>
</p:sld>
</file>

<file path=ppt/slides/slide2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87C4624-1B23-44F8-A162-3CE5BD9FF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7C52236-2E42-45B6-A34F-041C34910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LINUX LOGS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BE1C58-3EAA-4F7E-9E1F-5569951F9B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auth.log와 syslog는 네트워크 증거에 사용자와 시스템 맥락을 붙인다.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0CFDFB8-D42D-4816-9E1A-3025D7493D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로그 한 줄을 시간, 주체, 행위, 결과로 나눠 읽는다.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4D7DBF9-D442-44B7-AF1C-665EDA39A3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4F88781-1406-44DB-8391-B82D39BBFE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로그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1EAAA1D-CAF9-41A9-8243-CB9D7DC77B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579C006-690A-48C1-9C15-6A66125435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볼 필드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C362A58-CB82-4DD1-8F6B-FF1BAD023E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BC69DFF-410C-44DF-A06B-015E4E9DF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보안 질문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F2BF1DD-27E4-46DF-BBA9-FA9A1CD13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906F881-64CB-40DF-829D-628EF6067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auth.log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BFEC762-F3D6-4844-9449-77322A0B17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91876E-3BCF-4C5C-AA53-309F18FD3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user, src IP, accepted/failed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23C7DC6-54D7-4EC9-9A72-5878F782F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775F349-1A0C-44C4-8A09-ACE402356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인증 시도는 성공했는가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C2AB68D-0435-4F03-A265-2F4C9DBE15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DBC4B922-FCC1-4363-8B5D-9CC336398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syslog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714EB91-E56B-4A09-9F88-F2C1EBB86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2C7B0AE-FE94-4185-B29D-CC64F7C56A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service, process, status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74CA779-F175-45DB-A82B-03893285BA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468BD6D-A704-4AC4-897B-6EA618D65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서비스 변화가 있었는가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96A5090-3720-49DA-9DD3-B7A295112C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B1733A9-F70F-4A21-AFAF-021A26E76E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journalctl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0D49B5E-1AA6-4743-931A-5F610391EF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9929109-24BF-4969-A04C-CA1896C1EF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unit, priority, time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C3E0BB7-7E81-4CFD-B78E-189DC543ED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E3DF2DB-CB04-4B1C-BAB2-ED7017817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이벤트 흐름이 이어지는가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80C226E-C187-4216-9526-346C1B654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8478EFF-5BA3-4EE0-AE64-69985C47DC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tail/grep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81A9AE7-01AF-4927-A545-61BAA694A6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6AA3D1C-ED4C-432B-B457-7E8918F0FA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keyword, count, time window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6598484-608C-49CA-9757-3A4A6D9A5D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A83956A-E884-4AA2-8CD6-EC03E3E67C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반복 패턴이 있는가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49EC26EB-56EA-4E86-860B-1C0280ABE6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EC1D994-26F9-4989-8D72-1DF9D74CC6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F07DBAD-B5AF-415B-AADE-D3D7EF513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636592381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A8669F9-2530-4C30-AF6C-386D9F2F31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BA54D94-6A09-4165-BE4E-61323B0E7B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BOUNDARY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56F6B00-B3ED-4E4F-AE5B-58FC40874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TCP SYN 스캔과 CVE 분석은 반드시 허가된 랩 안에서만 다룬다.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6938324-93D5-470A-892D-4A2E0ECFD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수업 첫 장에서 실습 범위와 금지 행위를 고정해야 이후 도구 실습이 안전해진다.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13B52AD-B595-4CCB-95D1-BB6260C4EB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9132B19-A142-4D0F-A790-B8F89B84E8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허용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C5CFC13-FE6B-467F-B51C-4D894E190E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2DB50B4-F062-4BB2-9147-39E789EECE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금지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FC724DE-D356-4DB0-B217-C863B51421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380AA70-BC03-4BED-8CEB-62A73D44C7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강의장 기준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183B04-0A6B-46D2-A14B-6804FC8A5A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A7B2400-E2AC-4F0E-9970-88FDB491E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강사 제공 VM/내부 타깃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EAA58CB-512B-407D-A89C-04489C355F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33F593A-0BFE-4277-9598-BDE9C6521C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외부 공인 IP 스캔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4B6E963D-4F04-4D37-A5FB-E6C7EADAD9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80295E-903B-4A19-968A-A4C2F0CAA5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대상은 수업 전 지정된 IP만 사용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6B536BC-2C86-4920-9FCB-B73876CAE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D02DD52-AB8D-4042-9003-8F6E8DBB1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제공 PCAP/로그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F3923AC-1D5C-45FC-9CFA-FDC15C028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573D716-B167-4F12-8276-5D10C37FDE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실제 악성코드 실행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45C1D1F-D182-48C6-95DB-CE3B8490C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518C45E-48F7-4869-8734-21EB470AB1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악성 트래픽은 캡처 파일로 분석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331429C-7132-4718-BCF3-06B4F8FE1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E37AC6C-7092-4989-B71A-5D9CFECEF3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 문서/Nuclei template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701C58F-8DA5-4FFF-9C82-E9800754AF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EA45E33-300B-4142-96B5-8BEA5D45E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운영 시스템 공격 검증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E1BC0BF-BEA8-43DE-9468-3B9AA110D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7D7881B-2B48-44DB-957C-FF49C565E1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검증은 로컬 랩에서만 수행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1E0797D-F052-467D-AB49-C660FE1F1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D08991B-8681-4582-B0E8-3E35BBBF6C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 식별/보안 가이드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5D58581-FF8E-417F-B370-2297ECB598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4A4730F-0FCF-4A49-81B8-E698954A4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결과 외부 공개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E77A74A-F541-4B13-929D-8EA68CD6A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7258685-AB0D-43BC-BBBE-8B73571DBF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증거는 보고서 안에서만 사용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BB5888E-8597-49B9-9EDD-23CA573450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01757402-8667-4198-81B1-EDC39DAF8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3A8BC26D-95AC-4DDB-BC3E-22B25D56B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951079417"/>
      </p:ext>
    </p:extLst>
  </p:cSld>
</p:sld>
</file>

<file path=ppt/slides/slide3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39AECEE-2C3D-4861-B083-19E9C4B69D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778575B-2D3E-4706-B084-CA41A3679D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LAB 03-B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335E0C-DBE7-4407-8C6B-B39CF34359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Lab 03-B | 리눅스 auth/syslog 분석과 모니터링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B5E03B-ADCD-4426-B971-8FB5129EE3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제공 로그에서 인증 실패, 서비스 변경, 의심 이벤트를 타임라인으로 정리한다.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A16A98C-D9D1-43D0-A9A1-EF0A5986C6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C48EFC9-5CC1-40BA-99A1-D48C46B880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단계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56691C0-0CA4-41EC-B65F-6A89B251D5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4E1F9EE-1B97-496E-A66E-8C573E3790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명령/작업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8F0CAD4-49E0-4E2F-A10B-8D1BAEBE36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02914FA-0BEC-402E-AF31-E8A5C9504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산출물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F2A361A-D284-49F4-B232-43DDA2011A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91BB5C-08B3-4157-96C7-9AD43149C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수집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6D259E7-C142-4B34-A6F0-4DD9FDFA45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423C8E9-BE94-4B15-BBE9-B0C12BB2B3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auth.log, syslog, journalctl 샘플 확인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6C7AC28-6F54-42B1-AEE1-1F3FB6E786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CD757B7-E23A-4F51-B0D0-DE1ED7B841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로그 출처 목록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B660612-B98A-498F-B172-61CAE12BB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06B2776-5322-4660-B219-D472D3B28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검색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28726F5-0C01-4C47-B12F-9A34BF95E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D451DB6-FDDB-43F3-A0EF-874F59030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grep, awk, sort, uniq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87C6BD0-951B-4FE8-A6CC-324962E13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759087C-DC88-4819-8BA3-4A0544720E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상위 이벤트/소스 IP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C73AD58-758A-4243-A4B3-2E9F52A3F1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90CE14D-054F-4CCC-82C7-261D80338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모니터링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F03A93C-B09E-43E4-85B7-36510817E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DCA1626-18B5-4AA7-8876-141B255FC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tail -f, journalctl -f 시연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766ABFF-D184-4CAD-924D-8F05EED3C3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CF0B52B-6B53-4BBF-B744-90EA9F80EC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관찰 기준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3175313-6C6D-4EE6-9A70-0B2E9FBD15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27BE256-738F-4A53-92B3-A0EEA306E3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상관분석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C9AC920-D8B5-45A7-A617-4D2C8EAC5D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92EB639-3839-4709-91B8-768D6F0E2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 시간과 로그 시간 매칭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BF1D67F-2328-45BA-B0A6-DBD59B78C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57C897B-C087-475A-BF7C-FD4CD09AF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사건 타임라인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6B3BDE3E-D722-4ED6-A2F7-5E228A2293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B019CFF-F1F0-4AD9-8A30-1BCA64DE56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B6DAC54-AA1C-46B3-BE85-A5EAEB3ACC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146155486"/>
      </p:ext>
    </p:extLst>
  </p:cSld>
</p:sld>
</file>

<file path=ppt/slides/slide3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BAAFFA3-73DD-4161-87E9-0BBFC64F11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E6BF7D-111E-49E4-AD78-5A5AE4C17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TIMELINE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AF9FAD6-B9F6-4397-BC16-C8B6CA7ED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Blue Team 타임라인은 트래픽, 로그, 자산을 한 줄로 연결한다.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FDA7636-B39C-47B9-A92E-F154B09D85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 4 보안 가이드의 근거가 되는 사건 흐름을 만든다.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A315333-BA31-4159-96D9-21BE93F9E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484D62A-47BD-4F33-8CC2-ED2414CDCD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5616845-F4EE-49BC-B515-99A4ED253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스캔 흔적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0B29267-3717-4654-BD2D-ED30B6185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9654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8182284-FCC9-4809-A58B-7BE57CC163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464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63F4460-CAE0-4148-B3E2-5622C6DD2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2989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7E8EA63-902A-4C82-A79E-E8B2F86721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B2F68A5-990C-4EEF-B73F-DD237EF07B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인증 시도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084CCA6-0DB4-489A-A764-47FBA7E70C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4538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E5C5999-646D-4B23-AA00-6DC1A99DC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8348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C0ED409-C8D4-4CF6-9964-9B9B48DDE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7873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3DF851C-EA82-4050-B0BB-0216CE6F9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9FB2B28-C200-463B-B598-3C2B51D29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서비스 응답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39274BB-AAEE-4F4E-AF80-C4B49EE32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422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62BA293-9B68-4FFC-BB96-385AD8EF32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3232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82EE22A-FF69-4CD8-8E19-8A881C55F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2757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2930414-2FAE-4729-B044-940A9065D3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6D1EF41-1E3D-4446-AEC3-F73A54F9C6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로그 이벤트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2E18E1D-C769-4816-BB00-34BF1B904D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4306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88A9F94-3DB2-4477-8863-5F2CFDA603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116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EBF45FA-6261-4C91-A3CA-6B5607A4A5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641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F877E8E-674E-4E11-8157-89FE038929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8965D7D-BFF7-4C07-9D1A-A4CCEAF603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개선 항목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D16FE3C-282F-44C7-BDEF-195B81E002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0"/>
            <a:ext cx="102870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타임라인은 '무슨 일이 있었는가'와 '무엇을 바꿔야 하는가'를 연결하는 다리다.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8DF2ACF1-2E48-461D-8A0E-BE48683F6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4283E35-1CCD-47AF-A4E6-69DEC6825F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CBF2F29-E8F4-42B5-BFB5-B0CFC6105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163062695"/>
      </p:ext>
    </p:extLst>
  </p:cSld>
</p:sld>
</file>

<file path=ppt/slides/slide3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2179791-8041-4F23-AB81-3B9288F4F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B866B69-DEB4-43B6-A405-8CFE8753E3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ASSIGNMENT 03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11F8969-CE2F-41E1-B936-C9A806A03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Assignment 03 | 악성 트래픽과 로그 타임라인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FC6AF2B-99BA-4153-A5BA-0FF2282B2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 IOC와 auth/syslog 이벤트를 같은 시간축으로 제출한다.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E115D70-E46F-4B73-8A0F-1D7223FC0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A103E70-3EE8-47EE-81E3-288EA8CEC6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섹션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17E9531-8CBD-4419-81A0-E5BD10752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9E2AACA-D282-475F-9FDD-7D9F33BCBA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제출 내용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1F71601-6F28-459E-AB77-0AD94BC392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0C0D7F1-4400-44B8-A35F-7D0670B6F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통과 기준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FD817F8-389A-47A8-9D54-414D83FDE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9C79363-DCA4-4D8C-A6C3-2851084B1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PCAP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0D198758-1B29-477B-8633-E9D96E5CC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69F0CB9-145F-4AE3-B5BF-56F2BF9FD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패턴, 필터, 패킷 번호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EAE1F72-7B1E-4CB6-A100-CDE07ED7C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1DADA5F-82E7-4637-8980-A00E6AE0F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근거 재현 가능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E94731F-5467-4ABD-91EA-D0B054F0D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F11F1B3-CFD8-4FC6-B837-CF7E1DA11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로그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23F667F-054D-4EF8-95C8-465AA1DCAE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FBA4458-ABD6-463B-B771-4BEB83A331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auth/syslog 이벤트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2EDB93C-5DED-4EA4-A835-95C83619BF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F3C4275-F594-4211-B32E-385327112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시간, 주체, 결과 포함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D51034A2-E4A8-4A95-B1C8-682FFB8868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C9A9CB8-0A17-4B9C-B364-104E0A6EC2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상관분석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57473C7-D30E-408B-A60F-11FD57CBC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6E6028A-77F5-473A-BED5-4146BF943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PCAP-로그 연결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C3E34E8-A02C-4BC9-AD54-A0A4335279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6822E7C-B603-4B83-AEDD-84D0DF624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같은 사건으로 설명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B38FCCC-AA26-4389-BA45-4EDB8BAD4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49829BD-145C-4F91-B005-5AAF316A0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모니터링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9789F1F-0995-451D-A864-19E681D920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507CF66-7142-43BF-AE48-75E2808EA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탐지 조건과 알림 후보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572C5FE-3667-4838-ABBD-E3ECB720B6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EF822F6-9896-4279-817A-41FFF11EC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운영 가능한 문장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25D6D7C-DE6F-43D4-811A-39E0FAB25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BEA7818-566F-4149-9548-1254C8BD0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ABFC848-D81A-4759-9B31-458094E87F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00244475"/>
      </p:ext>
    </p:extLst>
  </p:cSld>
</p:sld>
</file>

<file path=ppt/slides/slide3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40CC188-80D6-4226-8BE4-C2152428B5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E2107F-9BB6-4AA8-88DB-21A507D92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3 CLOSE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02D382E-5F95-4FB7-BA54-A706AC23F6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Day 3 마무리 | 설문과 Q&amp;A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5128764-516B-4671-ACAD-DDD1C51A78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트래픽/로그 타임라인과 Day 4 자산 가이드 입력을 확인한다.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A20175B-2C16-4842-945F-9F3108741D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C2FA07D-19B4-4CD8-AF2A-C02E28699C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F864AC4-4378-415C-BB3B-07E679B63D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SURVEY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5C0301E-9E93-4983-968B-EAD15F367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분석 자신감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3ABD1B4-5A99-4AEB-B4CB-BF0F76D289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PCAP 필터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auth.log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상관분석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2D4000C-8A12-4298-846A-23EA1E55C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자기평가 1~5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DB8D28C-923A-41EA-83AD-7AC189429D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354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99398D0-0B0C-4BC2-8F1C-91252314A2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FD1EB12-2F0B-4EAF-925D-958F74C46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83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CHECK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AA20E30-A455-4372-ADD8-2614DFF5F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내일 입력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59CCBC4-F4AB-4EA3-B33E-7CE97E6149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IOC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로그 이벤트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개선 후보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A9C281E-5DBF-4D1C-9A6E-8B479D2E9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가이드 작성 조건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A5EE163-C20E-4660-9556-A7F38ED96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27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C73273C-BBCD-4A6E-968F-F050370B6B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A979E7C-B279-445D-8EB3-025CA5D42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Q&amp;A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4A20E81-7314-4EF1-A2C3-E89EEA7E31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오늘은 마무리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E37C579-9EAE-4C25-8901-DCF73FFD81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패턴 해석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로그 명령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타임라인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00E4CE5-97A6-41CA-BB0A-399556ED8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질문 받고 종료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5442C12-A3F3-43C1-A7BF-D4B40B1B9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91076CE-D92A-4157-A3AC-96079E53FF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EDB6A10-F7C4-441B-9248-2111357134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1166567055"/>
      </p:ext>
    </p:extLst>
  </p:cSld>
</p:sld>
</file>

<file path=ppt/slides/slide3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F512023-CD76-4DB5-B3DF-47A4D0F20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F91C1E8-6D1C-470A-A53C-EA9DE93810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4 / BLUE TEAM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5BB4431-3254-44F5-8784-7D0EF1F6E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4일차는 네트워크 토폴로지 기반으로 자산을 식별하고 보안 가이드를 완성한다.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D7621A9-8C61-4E4D-8C89-5EAAF905A3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Red Team 서비스 식별표와 Blue Team 타임라인을 하나의 가이드로 묶는다.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102508-F174-43F8-9E9A-6181EDB4CB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AD66D2C-883D-425D-A7DD-21B9DB242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8BDF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4FBBBEB-C647-4FEE-AC46-42342B44C2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D9B870A-3A15-406E-A443-17E4BC12E4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 목록과 네트워크 토폴로지 작성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145EE74-BA2B-4F20-B076-1BD4FF26EF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D417D20-D267-4449-B8AE-A5E4FAF9EE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FF864CF-AF62-4183-8A86-0880B36290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3737C4F-F4A8-42AC-A157-C46942A9C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서비스/포트/소유자/중요도 매핑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A4E3988-CFBA-464E-8BC3-FD1C805E70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4DBBE23-4A62-408F-A777-C76D00186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C021415-E887-4A03-9F64-D31E58A4D2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3D17C79-4BC4-491E-94AD-5B09BEBE7B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 후보와 노출 경로 연결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27FBFFC-0793-4045-833A-03321BB064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FD4AB00-CA9B-45E9-B16A-5C537464D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D9FEE1C-9D90-45AD-B300-FF139DD86C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AF1E371-962B-4784-885A-07AA2D7EAF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트래픽/로그 기반 탐지 조건 작성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C5626C2-480C-4451-AE20-CED88351F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E0DC61D-72E0-4628-A8A9-D5D7E0BF3B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9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AB5A9D8-32F6-4533-8D9C-29B2E6D07B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E80619A-010A-4FCA-A6E9-4F39591AAE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보안 가이드와 우선순위 작성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991AAEA-EAB4-4447-98FB-3340C556F0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5A8506E-566F-4024-B455-7CD599786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0007B3E-9B6D-40B6-904A-B1842B40A4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772A176-98EE-49F0-BBE0-9A81CE538E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팀별 발표와 최종 Q&amp;A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F3BA7E4-000A-4BB3-881C-847570D800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0E367C7-05C7-43E3-9701-40F0B36EDD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B1EE112-55C8-46D2-BA4B-783D8B881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1672995674"/>
      </p:ext>
    </p:extLst>
  </p:cSld>
</p:sld>
</file>

<file path=ppt/slides/slide3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34CADD7-182F-44E0-9ED9-A22666A73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7272B31-EB5D-44B2-8441-5730064672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TOPOLOGY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790E307-C955-4938-90B2-6FFDF7595D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토폴로지는 그림이 아니라 자산, 연결, 노출을 설명하는 모델이다.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6DFFA61-322B-4035-B9B5-0EFB0B1DF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서비스가 어디에 있고 누가 접근할 수 있으며 어떤 로그로 확인되는지 함께 표시한다.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CE2F9A9-5CA8-442C-870E-AC3249E650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8720" y="3048000"/>
            <a:ext cx="2346960" cy="116586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87171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7D219E2-1FC6-4D14-9A3F-F99C338651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" y="3181350"/>
            <a:ext cx="204216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717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7171"/>
                </a:solidFill>
                <a:latin typeface="Apple SD Gothic Neo"/>
                <a:ea typeface="Apple SD Gothic Neo"/>
                <a:cs typeface="Apple SD Gothic Neo"/>
              </a:rPr>
              <a:t>User / Red VM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9C0A58C-B038-4D7F-BA32-7B2518D52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" y="3448050"/>
            <a:ext cx="2042160" cy="65151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접근 주체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스캔 출발점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6C96DD3-6DAF-4127-872D-CDF966C92D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5840" y="2670810"/>
            <a:ext cx="2667000" cy="164592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2BB5FD0-1054-4613-82B7-C63DB0C59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68240" y="2804160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Network Segment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71E6C41-1D41-41CC-BEC6-761ECD1FE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68240" y="3070860"/>
            <a:ext cx="2362200" cy="113157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대역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방화벽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허용 포트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CAB6D16-4C81-438D-BAB3-D886B803FC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56320" y="3013710"/>
            <a:ext cx="2346960" cy="123444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3A5CE70-4F25-4F24-94D2-EFAF64281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8720" y="3147060"/>
            <a:ext cx="204216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Critical Assets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EA0F0C8-9839-43F9-B7C3-509328CC63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08720" y="3413760"/>
            <a:ext cx="2042160" cy="72009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서비스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버전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로그 위치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90CD7B8-DDF6-46A9-9F37-9F0F5605AF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92830" y="3630930"/>
            <a:ext cx="108966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F9ACAC7-84AE-424B-A08F-54630256C4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2490" y="343662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6C05F66-07F1-4AA9-A6CC-618ED6BD6D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39990" y="3493770"/>
            <a:ext cx="98298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04AE377-299B-4863-A8D3-04B0FEF3B4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22970" y="357378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712935-BBBA-4E3B-81FC-B369A13301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A5F5BF2-4956-49C2-B71C-3EFFC39D9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CFA9E50-8F3C-4E04-BFF7-577EB1006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720998016"/>
      </p:ext>
    </p:extLst>
  </p:cSld>
</p:sld>
</file>

<file path=ppt/slides/slide3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EDE6E331-FDF4-4784-84CC-A7BB40BD3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043F73C-B464-457B-A5D0-C6243EC6C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ASSET INVENTORY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49DC477-AC0F-4781-AF8E-9FCB07E5B9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 식별은 IP 목록이 아니라 서비스와 책임 기준까지 포함한다.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4AFCB7B-C1E2-4983-A0C5-A2852D101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 1 배너, Day 2 CVE, Day 3 로그를 같은 자산 행에 연결한다.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957BFA4-7225-4B51-BEF1-36C76542A8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955E8C-5AC0-4120-9B2C-7EEB4F17DF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필드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3D5E62D-7C84-41DE-A1CA-5B021F8A3D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51A8980-342C-490D-AA3E-F14CCC332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입력 근거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BFC8C7F-C212-4238-83B7-2E0D90580A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A0C4E79-8F1F-4BC9-9130-1B1E60B780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보안 가이드 사용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A5D240-104B-4543-B6A4-74E12AAC39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EA94DD5C-4939-4DB8-8B7A-23DA2B09D7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자산/서비스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B4B340-EE47-4E62-B0D0-54EBE2319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B0F6B3E-9CE9-4C75-9EAA-5AC197E098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Nmap 배너와 포트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AE108336-EC9B-41DD-9148-73E7E44E3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C5D089A-47DF-44D1-A09C-73E735A934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보호 대상 정의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1EAD178-092A-472C-AD84-0129437328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FC6042B-CC4A-48B1-BB12-A3EBBC5F66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버전/CVE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3FD865D-A620-4F25-B3D3-79C1DC57A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E36A2C3-B93A-4709-A643-1122D3F43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CVE 분석 카드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891617F-C342-466C-9F29-3807C40FB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D0A0E78-0BCD-4022-B7A8-C931C8B2AA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패치 우선순위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C82A5EB-1A3D-4F8A-A1DD-872E647041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8FCB809-FCFF-49EC-9E89-B6BCCE53C7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노출 경로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8D24393-AF44-41A4-80F2-F168FEE1A8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614F753-5EF0-472B-AFC4-FA75190C2B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토폴로지와 접근 주체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86103FE-C7DD-40B0-BEAC-ED8A21067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B4791BB-A5E1-4387-B747-8C4ECFAD7F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방화벽/접근제어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41D34C8-580A-4FE2-B829-F158B253D3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925955A-E94D-4941-B78E-E4D52CC8CD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탐지 근거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F15CA90-2E16-4986-89F4-91EB2A42C6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7D8423F1-206B-48F2-8D50-886B30809A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PCAP/auth/syslog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4467DA7-D3AC-4342-BD61-CB6A216071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CD56EB67-BA3E-4EF3-8D14-F36CAEE4F1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모니터링 조건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7A7D108-71E6-4465-89DA-C33C721EC1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517878E-B0E1-4E6A-A476-9051D13DF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889ECFF-7259-46D5-AB3B-B0C207FFBB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36</a:t>
            </a:r>
          </a:p>
        </p:txBody>
      </p:sp>
    </p:spTree>
    <p:extLst>
      <p:ext uri="{BB962C8B-B14F-4D97-AF65-F5344CB8AC3E}">
        <p14:creationId xmlns:p14="http://schemas.microsoft.com/office/powerpoint/2010/main" val="1517876926"/>
      </p:ext>
    </p:extLst>
  </p:cSld>
</p:sld>
</file>

<file path=ppt/slides/slide3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78848D5-A0FB-4BC4-BC3E-402EBDEAF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9904FFB7-AFE6-4749-B696-071FD0B41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GUIDE STRUCTURE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4080010-E59A-4015-81F6-142380BC2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보안 가이드는 식별, 위험, 조치, 검증 순서로 작성한다.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7CF7E95-E282-439B-9415-2108332ED4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권고는 추상적인 문장이 아니라 실행 가능한 운영 기준이어야 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06CF83D-E9DC-4D6A-82B0-E4DFE8C2E0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C103448-A736-4A56-893A-4F9AED6F2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DC0FC67-1083-4A70-8BBC-C30227513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 식별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07DD985-2609-4D9F-92AC-E5831A99D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9654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D55CF1E-CCAC-4C2B-9CDB-7D358A346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464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1821FC6-BAED-4D50-9F46-774EC1CC02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2989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640C038-4C47-448E-ADD1-D1A95ACE8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D00F347-09C6-4BB5-AC74-33F3DC764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229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노출/CVE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672E206-7AA7-4156-BA68-49D77E8874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4538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A8B5498-B7D6-4E5E-8CA8-1B62BFF44D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8348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23FB308-A5EC-457F-A041-3D360F6FA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7873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8320790-7E51-4BE4-899F-E17DCCCFC5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5065049-02DC-4CC8-BB83-CF8AEC9B2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3113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탐지 근거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2F2EBE8-98D9-4983-B8A1-EB3EF774BC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9422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3DC7A4A-569A-4565-A67B-5328E9976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3232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FD09012-D7FA-4E1F-AE22-D06C8444CC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2757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2937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C1F7FF0-C1CB-4FB9-AF88-8852B62D1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43BDFA6-CE13-4CD7-8081-265CF02F8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997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보안 조치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A05CF34-E1E6-455C-9BCF-7AE0B9D450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43060" y="3400425"/>
            <a:ext cx="952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61F8AB3-4698-4CAD-A479-B923FD947E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1160" y="335280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AA6BE32-C01B-4C2B-94F9-7BDEBCDDC6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6410" y="2952750"/>
            <a:ext cx="197739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2D3B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132A461-3EBC-4A10-987D-8CD7E7B814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086100"/>
            <a:ext cx="4000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1AFC2F14-D01D-491A-991E-F6C9EE0418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8810" y="3371850"/>
            <a:ext cx="169164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재검증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D8E6615A-1068-439E-9908-DFC9C6DB8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191000"/>
            <a:ext cx="102870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예: SSH 노출 -&gt; 접근 주체 제한 -&gt; auth.log 실패 모니터링 -&gt; 재스캔 확인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5C9EB87-C607-4993-B45C-E5EA826FD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F7DC9E1-4BBC-43D4-9503-4774F05CC7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4C87461-8917-4398-AC9E-D24E4DC09D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37</a:t>
            </a:r>
          </a:p>
        </p:txBody>
      </p:sp>
    </p:spTree>
    <p:extLst>
      <p:ext uri="{BB962C8B-B14F-4D97-AF65-F5344CB8AC3E}">
        <p14:creationId xmlns:p14="http://schemas.microsoft.com/office/powerpoint/2010/main" val="1130207486"/>
      </p:ext>
    </p:extLst>
  </p:cSld>
</p:sld>
</file>

<file path=ppt/slides/slide3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BF7619D-1AA7-4F08-ACAD-22DA815B39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7C83D2D-959D-48AA-8C15-0A1AA11BB2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LAB 04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53DEDA5-FCF2-4015-A24F-9FBC53E5F2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Lab 04 | 토폴로지 기반 자산 식별 및 보안 가이드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675A662-668A-4684-A22C-C4AC1F7F62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팀별로 자산 표, 토폴로지, 보안 가이드를 완성한다.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8FA744-2C1C-4425-928A-58F04C554F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FC363A-746D-472C-80D9-4FEBC087D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단계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1FE0AEB-32E0-47BF-9C86-CC173D87AF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B4F251C-45CA-4B23-88DC-BEBF3C46D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팀 작업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4D47BC-7E84-4EB1-BC59-04311EE9D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4DD88F7-C0C8-41ED-835B-A996E99041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산출물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D6D0B94-F912-4572-A864-CBA600026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345FFD9-5A00-47B8-B704-DA953661A3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F2109E1-3A5A-4A7C-990C-68B92B9505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07BBDF2-DC33-4B92-80DF-5D21CCFC5E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IP/서비스/버전/중요도 매핑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6D19A3B-986C-4C7F-AE0A-0B11CA8D7C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B6818D2-FF3A-4D8A-9142-EDC9CC9704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자산 식별표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8025232-C3CA-4211-ADD5-213EF0FC0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FF676C7-7E88-4095-9F49-670423E2B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연결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073BD88-14E6-47D0-9B79-F0E7439A0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8AC3099-784D-4549-BC10-58270AB8DA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토폴로지와 접근 경로 표시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BE18052-37AE-443A-ADCE-BBDDA23EA8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09AE0BB-1673-41E0-9109-287D0CC53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노출 경로 그림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7863C9A-55DB-458F-B6C7-DBD57EF49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2CB37C4-D575-483E-95B2-FD837194F4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위험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1FCDAD6-6E59-4E66-86B8-BEA0AF49C6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9FE45FF-CD27-42AB-92D1-604AD6B80E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CVE/로그/트래픽 근거 연결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778572D-5E20-4806-A74A-D51A4C69D7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41631B9-B4FE-44F1-861B-C640638B9F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우선순위 표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B27C50F-F14A-488D-865F-1C7333F8A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A04CCA5F-D369-4AA2-B8E8-8BA7A586FB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가이드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C833749-CCC3-452B-96F2-89F52978CA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EAB7A7E4-B989-471E-8EBB-C4FB6804C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조치, 모니터링, 재검증 작성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996F69C-5FBD-4539-B37B-C3BC903091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B582927-3BC4-471E-95A5-DD8E0068DA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보안 가이드 초안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A7F8369-713A-4B70-8B96-F5A9110CF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B8C104C-7E03-421B-83A8-FE80319CA3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DC3CD9C-DED2-46D3-947D-2BD0CA324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38</a:t>
            </a:r>
          </a:p>
        </p:txBody>
      </p:sp>
    </p:spTree>
    <p:extLst>
      <p:ext uri="{BB962C8B-B14F-4D97-AF65-F5344CB8AC3E}">
        <p14:creationId xmlns:p14="http://schemas.microsoft.com/office/powerpoint/2010/main" val="661464700"/>
      </p:ext>
    </p:extLst>
  </p:cSld>
</p:sld>
</file>

<file path=ppt/slides/slide3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7E4B025-5871-406E-A67F-A160774CE7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016984-7252-47F3-9A89-A6D0E0BED6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FINAL DELIVERABLE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412D47D-C0AE-4624-9267-76E2BF726D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최종 산출물 | 자산 식별과 보안 가이드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790A19B-9730-4E67-98B7-0BC867437E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팀별 1개 문서와 5분 발표로 1주차를 마무리한다.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FE8B8583-8289-46EE-94F5-EE4ABB6EF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6D61E11-379E-46E6-BC06-F05DA665D9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섹션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B072713-FEFB-4D34-A1F1-0E755AAE7B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75FFD6-1951-42F0-8EF0-9840CD477C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필수 내용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7FE85D1-B85E-4FFA-9C6F-3964C6D53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1B14666-3659-4ED8-9C22-0341038E43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평가 기준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E7AB2E4-BEEE-4668-980E-E9074DC57B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EB04B7D-6C32-4506-82C5-BCAED3F1AA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7C04517-1F66-448D-8BA9-17AD4B3C39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6901D04-F493-4297-870B-673265938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토폴로지, 서비스, 버전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65571BB-CC26-4220-BC3F-65C2F1EFFC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7376D2A-4C70-484F-98BC-9C97C1D125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근거가 명확함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9C0B7D1-4C78-4121-9BA2-01B9A60B54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ADE8CA6-13ED-403C-9DE9-A76C9553D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위험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B28E1A8-3333-4EC3-9439-85649F09FB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693433D-4315-41DB-8CE4-5EED912E43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CVE 후보, 노출 경로, 영향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3BA4FAE-25D5-4000-9DF6-9EDB01BE2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1432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FF5E6E1B-FC7D-44D8-BC7D-89127350AC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2480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우선순위가 타당함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CBD26C5-9057-4189-9D56-59303496AB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CDA45CF-BFBF-455D-8DDC-D1CF43AFB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탐지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C267983-AAAD-4DEA-94E2-82EB4D3F59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4F64085-4ACD-4B98-B39E-1A5AF57A4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PCAP/로그 IOC와 모니터링 조건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9D61AC3-8895-457D-A75F-AB51C301FD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6385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2B7E90E-BAB3-4ED9-ADB7-3E7F18D6B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7433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재현 가능한 증거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81BA656-134E-443A-8949-13DF08C83A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1F829F1E-1118-45F2-BEA0-2E76661AA0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가이드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8D64A35-DCBA-4AFD-87FB-8B6F773A48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7BBBA1C-9B80-46DF-BA91-1DFB31A350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조치와 재검증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5D0A14C-E9D0-48F7-9803-53898D19E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33850"/>
            <a:ext cx="357505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149205C-1E17-41A9-BB2B-4C7A22E75F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38625"/>
            <a:ext cx="336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운영 가능한 문장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B2138557-16EB-4B14-8372-DD317A26A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4489CFD-DD1B-410C-8C3A-140BF83D5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95B6DAD-44EC-42E8-83B7-B9EEBE64D5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39</a:t>
            </a:r>
          </a:p>
        </p:txBody>
      </p:sp>
    </p:spTree>
    <p:extLst>
      <p:ext uri="{BB962C8B-B14F-4D97-AF65-F5344CB8AC3E}">
        <p14:creationId xmlns:p14="http://schemas.microsoft.com/office/powerpoint/2010/main" val="143057113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6EBF1D5-8D6A-4ACD-BC01-0320F4CF46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A86C3EF-10EB-45D3-BF87-DDE1ED281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4-DAY ARC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239CAB3-5BD8-4D14-A7EE-612626974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4일 흐름은 Red Team 관찰에서 Blue Team 가이드로 이동한다.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142C5FE-6313-4491-B30F-43E55A0F2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매일 마지막 30분은 제출, 설문, Q&amp;A로 닫는다.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7F18A0-3422-4327-8580-3F9ABDEB8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3429000"/>
            <a:ext cx="99060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0415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881D166-DD55-41B9-946C-34393C25A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623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DFDFE11-64C8-49F6-80D0-78A1AD128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2971800"/>
            <a:ext cx="838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DAY 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A0F5E19-5A1F-4A9B-B97A-91CD4B981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1950" y="3657600"/>
            <a:ext cx="15621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Kali + Nmap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D757AD8-10CE-4763-AF5A-E28B6F8B5D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5750" y="4267200"/>
            <a:ext cx="17145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환경 최적화, 스캔, 배너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C21EFC7-C6F8-4BBE-ABBC-2F9E140B8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68800" y="33623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77EA366-35A7-4B53-8114-CDF5051F67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25900" y="2971800"/>
            <a:ext cx="838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DAY 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90858E0-B25F-47CF-B892-9E354078F9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63950" y="3657600"/>
            <a:ext cx="15621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Nuclei CVE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5EECFAE-659C-4939-95FB-C5A4D16994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7750" y="4267200"/>
            <a:ext cx="17145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Apache/Next.js proof 검증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92DBFFA-73A2-49CE-8C6A-1AF1BECD9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70800" y="33623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F367C1A-83DD-4FE8-9783-A3E7C1D54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27900" y="2971800"/>
            <a:ext cx="838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DAY 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091BFCE-921E-4876-BEF5-6FC238A29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65950" y="3657600"/>
            <a:ext cx="15621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트래픽 + 로그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24BBED7-3EC4-4801-B693-1D8FF9EE9D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89750" y="4267200"/>
            <a:ext cx="17145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PCAP, auth.log, syslog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8A706B6-C760-4629-B9B9-9247A57419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362325"/>
            <a:ext cx="152400" cy="1524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5ED0EA5-3279-4E44-A429-F54295B50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29900" y="2971800"/>
            <a:ext cx="8382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DAY 4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E218041-0B10-4D2E-9F5A-A11572528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67950" y="3657600"/>
            <a:ext cx="156210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자산 + 가이드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9DFE17F-4A2F-42AF-B042-B134EEEE8D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191750" y="4267200"/>
            <a:ext cx="17145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0">
                <a:solidFill>
                  <a:srgbClr val="7D8EA3"/>
                </a:solidFill>
                <a:latin typeface="Apple SD Gothic Neo"/>
                <a:ea typeface="Apple SD Gothic Neo"/>
                <a:cs typeface="Apple SD Gothic Neo"/>
              </a:rPr>
              <a:t>토폴로지, 우선순위, 발표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873CC2A-1761-4858-B376-EA1C44FD6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F62CAAE-FC5B-4C50-A911-75455C229D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F80D0D8-EA6F-46C4-9B30-CF72A79AD0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136444106"/>
      </p:ext>
    </p:extLst>
  </p:cSld>
</p:sld>
</file>

<file path=ppt/slides/slide40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1F37ACB-43B9-428D-881B-E05040C51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6AA704E-DE2F-492C-B128-23F50723D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SCORING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10EC779-E5B8-4E36-A2EA-DA5681681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평가는 도구 실행 횟수보다 근거와 연결성을 본다.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5400B55-656C-44E3-A84F-1A341C104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Red Team 증거, Blue Team 증거, 보안 가이드가 같은 자산을 설명해야 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3003357-D825-4ADA-9C4E-B668F791D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294F8E0-67EA-4F5C-BCC5-945E58BFDB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항목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937208B-78C7-472D-8B0E-ACDB2BC242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30A0416-0E72-4E9D-843E-F10285B21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비중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6CBF4FD-70FA-4879-883D-5D575E71B0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264A8CD-DB66-4BEA-B628-C47BEF3BBF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기준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CC3985A-DB60-4ACD-9481-4F8833C3A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81255F8-892E-4F9E-BBE3-931F82A627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Red Team 식별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6C98EF8-F327-460B-8F10-211F0625A6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DA4A038-77DA-4F00-AB32-B44154C2B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25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92B1E8E-B0AE-454A-AD1D-37244CEFE8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2CC7EF4-4F20-4ED1-867C-D2613D8355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스캔/배너/CVE 후보 근거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21B6697-8B50-4A89-BB23-DED44FF89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4FD7DF8-1026-4298-8067-824C7DBED9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Blue Team 분석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D3B8CB6-02CC-4430-8921-F2ADB9385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B8C3563-D872-4F01-8DE1-D0A6A3F3C5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25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C588D71-BC29-4F99-B768-8BD97D347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2004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027D644-694D-4ED3-9A84-ADF645C12E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3051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PCAP/로그 타임라인 근거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B934481A-3B55-41B3-9776-95AD10CD34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B26D601-27CD-4F6E-B331-3848EE107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보안 가이드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BDE7348-DB21-4E50-8268-FBF4166A3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8B214F2-6F80-4A99-9338-145C8C6F9E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30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B40E9A9-4778-4867-B0B8-B5C3762274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5285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208DA54-2B6E-493D-B5FE-2CFBB004B6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5762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자산, 위험, 조치, 재검증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47B6EDB-4E7E-47FA-8439-E2A8F95069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CBF189D-269D-4935-A89B-F754FCF01A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발표/협업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9F2EE2D-D73A-4B0F-9A27-73083ED77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9EE07BE-95F6-436B-ADD8-FDFC9B63D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20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9031A3C-B44E-4EE1-9EE9-26CD0714FB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305300"/>
            <a:ext cx="3575050" cy="533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6E3F2F59-5964-4939-B6B4-90810C4246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410075"/>
            <a:ext cx="336550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명확한 설명과 역할 분담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D9BF837-C8C8-4D2B-81D3-B54108EEB1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360EFCC-BC7C-4F58-AFAC-A16756D46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2E8F093-7A56-479A-8C14-3064B1E2FC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937365807"/>
      </p:ext>
    </p:extLst>
  </p:cSld>
</p:sld>
</file>

<file path=ppt/slides/slide4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AAC4C33-B7BA-4B73-9448-4CC177E60D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D430D2C-0AC9-49A1-ACD9-3411B50BC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4 CLOSE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7CACD01-890C-4BF8-8971-F631A35CA6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Day 4 마무리 | 최종 설문과 Q&amp;A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2551415-4171-4A67-A0CD-42470523E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최종 제출, 발표, 후속 주차 연결을 확인하고 1주차를 닫는다.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A1560D9-2A72-4C77-B7B1-34200EE4A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E9889AD-29F0-4647-8799-C3E65AB33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9BB0490-3ED8-40D4-A704-0D8A3FA6F5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SURVEY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B7399F1-0F9F-4A9D-837A-BF334C918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자기평가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E3CDD0B-7BB4-4CCB-B245-B1E6799975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스캔/배너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CVE 분석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로그/PCAP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가이드 작성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7076F39-F475-4986-A4F3-075CC30E9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역량 체크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E25A656-4D57-4CCB-8831-6D83C39E8D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354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521C625-9214-4026-9FF1-B281BDD38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232A432-8776-470D-9A16-F5A58F8AA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783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34D399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4D399"/>
                </a:solidFill>
                <a:latin typeface="Aptos"/>
                <a:ea typeface="Aptos"/>
                <a:cs typeface="Aptos"/>
              </a:rPr>
              <a:t>CHECK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02211BE-833B-40A7-AC44-BC0D91290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제출 확인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36C33D0-C21C-49FC-8C77-F2D539B904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자산 표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보안 가이드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발표 자료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7DE3651-D8C7-45E9-9F46-D521AA147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640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미제출 팀 확인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4F3E1D0-32B2-4253-99A7-8D0E6392E9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27950" y="2400300"/>
            <a:ext cx="3302000" cy="304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3C69E50-146D-4491-9303-BEC0E3D0C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2647950"/>
            <a:ext cx="9906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A9F8CA2-9DC7-4A37-811B-128D1BB27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0850" y="2714625"/>
            <a:ext cx="762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BBF2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BBF24"/>
                </a:solidFill>
                <a:latin typeface="Aptos"/>
                <a:ea typeface="Aptos"/>
                <a:cs typeface="Aptos"/>
              </a:rPr>
              <a:t>Q&amp;A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E790D4D-8550-42DB-9DBA-90D80CD517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105150"/>
            <a:ext cx="28448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6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오늘은 마무리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3219A76-871E-4296-B847-410AA98DB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3714750"/>
            <a:ext cx="28448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38100" tIns="0" rIns="3810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후속 심화 주차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클라우드 연결</a:t>
            </a:r>
          </a:p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- 채용 관점 피드백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1D0F7F9-1A5E-4611-ADE6-EDB2A7A772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56550" y="5010150"/>
            <a:ext cx="2844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질문 받고 종료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8BBE215-C3D5-4056-9D3F-B82F094B00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B6FCF55-4B85-4500-AEA5-9F364E038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3E7DB4A-4702-40F7-A638-7275D2F0AD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474305094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6E485FE-3F99-4E21-B4EF-A405139948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0804F65-B3DC-4E50-8AC7-8E8B90B65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LAB SYSTEM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DE1ABCA-B8F2-41B9-BD2D-20DD35D27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랩은 Red Team VM, 타깃 VM, Blue Team 증거 저장소로 분리한다.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455507-07B8-4AE4-83D3-7ADF85DF6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공격 실습과 분석 실습을 같은 네트워크 안에 두되 외부 대상과 격리한다.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2C2B98E-1393-4DA8-995F-6F17A74E26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8720" y="2807970"/>
            <a:ext cx="2560320" cy="144018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87171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52CE1F1-387A-45A8-A53D-2698A4F6C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" y="2941320"/>
            <a:ext cx="225552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717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7171"/>
                </a:solidFill>
                <a:latin typeface="Apple SD Gothic Neo"/>
                <a:ea typeface="Apple SD Gothic Neo"/>
                <a:cs typeface="Apple SD Gothic Neo"/>
              </a:rPr>
              <a:t>Red Team VM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674FEB4-8208-451E-85D3-88F86DC43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" y="3208020"/>
            <a:ext cx="2255520" cy="9258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Kali Linux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Nmap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Nuclei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530DE73-AABB-4D19-BFFF-3F76D4636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15840" y="2533650"/>
            <a:ext cx="2667000" cy="178308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FBBF24"/>
            </a:solidFill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19FA98-C14F-4E7C-9666-711E8C43A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68240" y="2667000"/>
            <a:ext cx="23622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BBF24"/>
                </a:solidFill>
                <a:latin typeface="Apple SD Gothic Neo"/>
                <a:ea typeface="Apple SD Gothic Neo"/>
                <a:cs typeface="Apple SD Gothic Neo"/>
              </a:rPr>
              <a:t>Authorized Targets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BAA1BF6-AE44-4E71-A782-BCD71F4DE7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968240" y="2933700"/>
            <a:ext cx="2362200" cy="12687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강사 제공 VM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취약 서비스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배너 수집 대상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D082E2D-4AAD-4D9D-8560-C5B663FC8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49640" y="2876550"/>
            <a:ext cx="2453640" cy="144018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2033"/>
          </a:solidFill>
          <a:ln xmlns:a="http://schemas.openxmlformats.org/drawingml/2006/main" w="9525">
            <a:solidFill>
              <a:srgbClr val="34D399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589662C-7A4A-4AD6-AF21-82B17B7E3A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2040" y="3009900"/>
            <a:ext cx="214884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34D399"/>
                </a:solidFill>
                <a:latin typeface="Apple SD Gothic Neo"/>
                <a:ea typeface="Apple SD Gothic Neo"/>
                <a:cs typeface="Apple SD Gothic Neo"/>
              </a:rPr>
              <a:t>Blue Team Evidence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66DCC7-2860-402D-AFB3-19A82ACD2C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02040" y="3276600"/>
            <a:ext cx="2148840" cy="92583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PCAP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/auth.log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/syslog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자산 목록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A13578E-28B3-4364-AC0E-74F75E6EF5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06190" y="3528060"/>
            <a:ext cx="876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205B42F-E688-4367-BC88-8B5BADEFCC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2490" y="336804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D1ED7AD-D10A-4D0C-833F-331A13267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39990" y="3425190"/>
            <a:ext cx="8763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81D8D84-89C1-4778-A858-F4045EE938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16290" y="3539490"/>
            <a:ext cx="762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AEC6E2F-60C9-4D51-9C67-6617E8B0B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50E6005-C0A9-48D0-88C6-5E597C16FB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F714717-58E5-40DD-A07A-123EF76765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2121462930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1A0091C-F8A3-44B0-8582-396575991A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AA1B18E-F579-4510-8867-61DE17D3B9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LAB ASSETS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53FEFBE-9C10-4D8E-BEE7-04412F767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실습 자산은 레포 안의 lab-assets를 기준으로 고정한다.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A350B79-F959-431A-A8F2-E7AA1BC0F3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타깃 VM 배포가 지연돼도 샘플 Nmap, PCAP, 로그, 학생용 힌트로 동일한 분석 흐름을 진행한다.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42CAE13-81E1-4BF5-A3E5-A7C3F1B64B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FA816F-AC84-411A-9867-345CDAEFC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자산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5595ECD-B020-42BD-A5FE-264B1773A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8A6F466-33CB-4AF2-9CFB-1BED882A5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942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파일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C0D4F8D-F1AE-469F-B7D8-0F805704C6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286000"/>
            <a:ext cx="35750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DAFC460-7A8D-40E2-B457-BADF24614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8300" y="2381250"/>
            <a:ext cx="34036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사용 시점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2F653C6-0DC1-4867-9A76-BF0FE6E55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647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2572006-9897-4D1F-B0D3-C3D72A64A3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52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타깃 프로파일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0EA9A02-CCA6-4B17-92B8-49274D6EA9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2647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4CE81D7-9902-4E91-9EDE-0B5607C75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2752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lab-assets/targets/week01-lab-target-profile.md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D8783E-06DE-41BC-B0F3-971EB6ED72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2647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E7541E4-E577-4A90-ADAC-FA8027C69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2752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 1, Day 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AFED6714-5928-4473-AF9B-C02147A36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028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6D2BCB0-F439-4744-928E-6FF6962E16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133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Nmap 결과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01DFBC1-0C21-4313-BAE3-AE132EF5D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028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DE5B926-391A-4ACB-984E-74A73DF4C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133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lab-assets/nmap/day01-authorized-target-nmap.txt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E874E9-B60E-4F9C-83AA-26B5CB835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028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7B6E6EB-9503-4D21-AA1A-C890152C72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133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 1, Day 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9F81CF5-2056-4B3B-A578-4DE406DF66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409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8491234-BCBF-47D6-AE5F-95DD145D87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14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CVE/Nuclei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51329AD-FF1A-4F74-97AA-B2A2A8ABB7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409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2EF91C31-2D24-463E-B81E-575C6C38BD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514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lab-assets/nuclei-templates/cve-2021-41773-lab.yaml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EF88FAC-6907-449F-9470-97B749B845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409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36C83B4-0ACB-45F4-B1A4-0E6ED9D893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514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 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38C0C4A-5DE0-46F4-AF45-5FC2FA11B0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3790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5B9EF4A-E42C-41EB-A44D-54CC64E971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895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Next.js 랩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25FB1EE7-7C5C-41FF-BF17-F4AC49F0C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3790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35B0D14-FB80-4C36-BA75-E42A11F986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3895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server-repos/nextjs-nuclei-training-server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37F45C46-682F-4828-A147-C3BB3FD87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3790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83A1550-A8F2-431A-AFA3-8F0EB88094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3895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 1, Day 2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ED95DA8-3FC3-48DF-B4BE-2755EC227E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171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52984654-B02B-45AC-B60F-C71D0C1AB1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76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PCAP/로그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331654D-8B5E-4205-A80B-4DBD5BDD8E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171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13A212F-835C-4ECD-83F4-2F73900F4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276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lab-assets/pcap/*.pcapng, lab-assets/logs/*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F2517317-043A-4C1A-8DBE-C0B9A58E5B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171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F7F1C306-2777-4AA6-869A-45F28B282E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276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Day 3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84FADC55-BB76-435F-AAF5-E61C4A4F7B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4552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5675A7A2-A55C-4FF3-9DFC-FC808F1F06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657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학생용 힌트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88C65FCE-7AFB-4516-87A3-7666ABCD7E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98950" y="4552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11724969-BE68-4BDD-A052-90369036A2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13250" y="4657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lab-assets/hints/week01-student-hints.md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E0CC624F-D7E5-48E4-8393-ECCD312E62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93050" y="4552950"/>
            <a:ext cx="3575050" cy="36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2362F6A1-51F6-47EF-8A55-A0922BD4E4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7350" y="4657725"/>
            <a:ext cx="336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12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학생용 막힘 대응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88858CDE-0059-43A9-8D53-BDCB56FD3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3F2F4896-1DDF-42B2-B759-6626505894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66AD3141-24E9-409C-97F9-5B1784BFF7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433243088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9908E9D-3205-42FE-96B6-95179FD215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4792EE5-9D0E-4D4A-9ACA-F6179CDB16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DAY 1 / RED TEAM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54A5D70-D777-4F73-99C8-380F1E11D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1일차는 Kali 환경을 안정화하고 허가된 대상만 식별한다.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C2C4042-01D9-43FF-923D-01B88D949B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09:00~17:00 기준 7시간 운영. 설치 문제는 오전에 끝낸다.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A1BC208-7FFC-4E5E-B9FD-761DA2FD29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74DC50F-8AF6-4AFB-80E8-06A0CB50F8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8BDF8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981EA57-FC8F-4E88-81EB-DFC21FD5B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F571B2C-186C-4509-8341-B63A364355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실습 범위와 금지 행위 확인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9FD079A-B8A5-469E-BF3B-3C6B15FC47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22669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CDEB3FF-6810-4B8A-970B-FA1A65A0A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384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34D39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E8BD3DD-EF7D-42BA-889A-C8D08C0855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4860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21500DC-F6F8-40F8-A73E-C7905E003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24003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Kali VM 최적화와 스냅샷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D84606D-F4C5-4DD7-935A-1BF3CD292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12A852E-D6F3-4333-B527-0F4D20D84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BF2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4EBD0D-3FB7-4CB2-B6ED-92DE03176D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50CF1F8-1B9E-4E1B-A945-FBC707C845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격리 검증 랩 격리 설정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F95A320-2212-4C34-BCB3-2CD6F73B3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04800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ED9ED40-9CFB-4DAF-BF7E-EBBE78582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1945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87171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6ED1561-DF42-4796-92A6-6F8EC0F9B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26707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4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1728490-25AD-4ED1-B345-989C5873C2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18135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Nmap TCP SYN/서비스 탐지 이해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6985656-5588-4545-845A-C925C8BB33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EFA400E-0CEF-47E5-8C0E-C44EF7B052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FB923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EBDCA10-57F7-498A-BD36-F38F00EC59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BC596CC-F1F2-4225-B9D0-791A93253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7635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배너 그래빙과 서비스 버전 기록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2CDA774-2F09-4954-9F53-2389477CBB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829050"/>
            <a:ext cx="5010150" cy="609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A3A50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D0E51F0-9870-4EE3-9EB2-81C296BE20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00500"/>
            <a:ext cx="228600" cy="228600"/>
          </a:xfrm>
          <a:prstGeom xmlns:a="http://schemas.openxmlformats.org/drawingml/2006/main" prst="ellipse">
            <a:avLst/>
          </a:prstGeom>
          <a:solidFill xmlns:a="http://schemas.openxmlformats.org/drawingml/2006/main">
            <a:srgbClr val="A78BF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EC27875-A84A-4CE0-8D1E-9DBE37AD1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048125"/>
            <a:ext cx="2286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B1220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0B1220"/>
                </a:solidFill>
                <a:latin typeface="Aptos"/>
                <a:ea typeface="Aptos"/>
                <a:cs typeface="Aptos"/>
              </a:rPr>
              <a:t>6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9F8D8594-871B-4107-9C71-053F4651D1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15100" y="3962400"/>
            <a:ext cx="43624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Day 1 스캔/배너 표 제출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EA84F0C-7FE0-4E23-9C41-22F0559F36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3654F65-09FF-4DC6-943A-00D383776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8D5833AD-661F-46EC-93FB-045B77F8D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305281138"/>
      </p:ext>
    </p:extLst>
  </p:cSld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394C93A-3BA3-4345-90A7-0131A97494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475A691-38AB-4868-BA9A-AFE903D2A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INSTALL STEPS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575007B-A2BE-44FF-946C-F2347A0676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Windows/macOS Kali 준비 Step-by-Step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238593B-88BE-4A53-BE86-1F3D0DB9AD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동일한 Step 번호로 VM 준비와 실패 시 대체 경로를 맞춘다.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97A9E73-0E09-4C95-89C0-5174F9FE32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838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382E808-2C67-4BE3-9BF7-11E9EA0B66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05050"/>
            <a:ext cx="6477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B4950C1-5BA8-496A-9F25-8474D96878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45C7DE7-319F-4E7D-8737-5DF5DA8361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Windows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8D90A46-1A96-412B-9630-684276D96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18EAD3A-05CD-4C9D-95C9-4180164C2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816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macOS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3836D2C-32EA-4478-BEF5-B65619882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209800"/>
            <a:ext cx="2190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033F4B5-3857-490B-8947-8746B09CE5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2305050"/>
            <a:ext cx="200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검증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0C79256-584F-45D3-9C16-7CE5488F03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479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38764D5-E71E-431E-B5C9-3EFCF690C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8384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53906CF-5A27-4B31-BDA5-F0188EA8C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33594A4-88C9-42BD-B203-4EEEF03943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VirtualBox/VMware 설치</a:t>
            </a:r>
          </a:p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가상화 기능 확인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BB06C78-97AE-47DB-8CFB-2D38F8D89B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4681C2F-9202-4159-9067-7194BEB153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Intel: VMware/VirtualBox</a:t>
            </a:r>
          </a:p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Apple Silicon: UTM/VMware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F21A7EE-5EA5-45DC-A4AC-89A69434E8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6479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96C5122-56D9-4A52-9F0A-6034B42E48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27622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공식 링크 사용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재부팅 완료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0160DC7-CA30-4E2E-A9A9-D9577A01EF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3528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4E7B634-A605-4E23-BCB5-0563921945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433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50541A0-27BA-400E-A754-3CFE3EBE6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D9B6A0B-DFB7-4568-9AD0-4D00E2EF2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Kali VM 이미지 가져오기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D8C371-A18C-44F8-8225-38E2F9E44E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6853AFF-5403-4CF2-890F-B30A9B503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CPU 아키텍처에 맞는 이미지 선택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081F0B1-2F62-4C54-9CD5-8835969FE3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3528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0C3C75A-2FF3-4B45-BCF0-5562C22FD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4671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checksum 기록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비공식 미러 금지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D9A92A78-9A53-4AE7-BAAA-405FFB4B4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576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6EBC0CC1-8F6C-4E00-A317-90605DA62A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248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3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8C767EC-4694-4A18-9B64-2000C05CE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8ED0A21-1842-4190-9FB8-739B0637E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NAT 또는 Host-only 설정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317D1F9-90EF-46E1-B70A-79E4202A82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BBC5D3F-9A3D-44F6-9112-60C84C93B5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NAT 또는 Shared Network 설정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31D7BD5-1131-4415-B7DC-47DAC723C1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0576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404363D8-AFD4-47A0-87C7-8D8816C9BB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1719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사설 IP 확인</a:t>
            </a:r>
          </a:p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외부 대상 분리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C123F48-474C-4A96-B15B-0E50CB874D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5F236D5-9AF7-4A94-8A05-22BD490C86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530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4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9B3B7645-2D9E-4780-BFB1-1664D79FD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D4A8F72-6AB3-4963-9532-37B455B495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Nmap/Wireshark 실행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59D7BCD-221E-4852-BD44-7943869D5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70764E3F-6658-406A-BF96-B86459962A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캡처 권한 허용 후 실행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49224458-13D1-44FB-88F2-1E66AB1C1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7625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99A7BCE9-7F70-4E05-95BA-BF9D0F1C66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8768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도구 실행 캡처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BD2C9A4B-0324-408D-8890-4D12273064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4673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620EE4F5-F100-4784-8131-2893B8511F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6578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5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1FB5FC1C-AB42-4E38-B5E0-B47BBC1710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8E62335F-FE0E-4B66-91BA-02A403B10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day01-clean-start 스냅샷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A5E7B4E2-CFBC-404E-8939-C53E8EEC6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E4D6D086-AEEE-44D7-B763-DCC4953037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스냅샷 또는 VM 복제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254C2327-DC20-407E-ACDD-878A8D416C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54673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28BC7628-D6C7-48BD-A1B8-084FE3F4E8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55816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복구 지점 이름 제출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9E394DFF-3EAB-4FF4-9E33-C815F7282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53034B84-35EF-4AD8-9A93-E0C477CD3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655A5680-BF86-4EBF-83A6-201D8773C4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08</a:t>
            </a:r>
          </a:p>
        </p:txBody>
      </p:sp>
    </p:spTree>
    <p:extLst>
      <p:ext uri="{BB962C8B-B14F-4D97-AF65-F5344CB8AC3E}">
        <p14:creationId xmlns:p14="http://schemas.microsoft.com/office/powerpoint/2010/main" val="580289227"/>
      </p:ext>
    </p:extLst>
  </p:cSld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9A2C549-7848-4482-BF9C-32622E78EE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B122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E0A0E6C-6BAB-4B88-8C26-2BFC124CF3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19100"/>
            <a:ext cx="257175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INSTALL DETAIL 01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26D30E4-E6AD-4402-ACC8-E2295658C0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723900"/>
            <a:ext cx="85725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25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공식 다운로드와 파일 검증은 Windows와 macOS에서 같은 순서로 진행한다.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96B092-B183-4B33-A93F-3FB45E0CEE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1485900"/>
            <a:ext cx="8763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200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비공식 미러와 블로그 첨부 파일은 사용하지 않는다.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BE28F26-8E35-4C75-9D28-45024C11FC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209800"/>
            <a:ext cx="838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ABB78B-94C1-40E6-B5FF-A12D4A2D5E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05050"/>
            <a:ext cx="6477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8F43749-7259-4467-A769-BD9E82E7A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A40ADD-BC2D-4E02-A865-A8B3A6135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335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Windows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32907CE-DCC2-41FE-A873-23251F8245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209800"/>
            <a:ext cx="3714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D165A09-DF8B-4547-842A-1791485027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81650" y="2305050"/>
            <a:ext cx="3524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macOS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A3C017C-FFCB-4314-8D11-545A3C2FC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209800"/>
            <a:ext cx="21907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263548"/>
            </a:solidFill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BBD5732-D968-40A9-A4F5-F01AFF65D1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2305050"/>
            <a:ext cx="2000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1">
                <a:solidFill>
                  <a:srgbClr val="38BDF8"/>
                </a:solidFill>
                <a:latin typeface="Apple SD Gothic Neo"/>
                <a:ea typeface="Apple SD Gothic Neo"/>
                <a:cs typeface="Apple SD Gothic Neo"/>
              </a:rPr>
              <a:t>검증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9382863-CB14-44F1-BE42-FB4A97F7CB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26479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3070E9C-ED61-44A2-B6BB-632492DB3D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8384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1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DA8BD61-55AE-4A6B-A162-B1602D1623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FF69BA9-A57A-4979-8AEE-DC9C73FFC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Kali 공식 VM 이미지 페이지 접속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926370A-43DE-405E-A167-3134FF761A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6479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F2D0575-E3D2-4523-8749-5DBEA9B7C6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27622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Kali 공식 VM 이미지 페이지 접속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86711A2-5DCE-4CA2-B9DB-2080506856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6479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4B37F24-6D5B-4F0E-948F-225B0859F7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27622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공식 URL 기록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C24CCDD-AD27-4080-BCF5-9BEF1D34DD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33528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158471E-1FD3-4BFB-833A-8C4353313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35433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2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B242785-54DA-443B-BFDC-F2B98B6EC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5D9E64B-9361-4EA0-BC22-BE5B9AE515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VirtualBox 또는 VMware 선택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FB3DA54-8349-422A-B85C-DF15F49CA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3528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0759A7A-BEF3-48BD-84D1-8112487DE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34671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Intel: VMware/VirtualBox</a:t>
            </a:r>
          </a:p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Apple Silicon: UTM/ARM64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7CCEAA9-A473-4BFA-9B27-E4C8736C24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3528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9B2E60F-1D28-4A79-BB20-4A4DFC87D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4671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CPU 아키텍처 확인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E927AB8-570A-4EDB-B730-A98C2B0690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0576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E1FE970-315B-41C2-B20D-40DA990F8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2481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3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62BDAFD-6C19-4685-B3F1-3054F08BC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3D6056B9-D596-4A5C-B4DC-DA8EBDCA14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다운로드 파일과 checksum 확보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02DEE58D-24D9-42F3-A334-626996548B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0576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1AB059D8-B4BD-407B-8FD8-62171A6CAF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1719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다운로드 파일과 checksum 확보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692A9D9-D5B4-4870-834C-8E83295974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0576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B7094B3-B72E-4B2F-974F-CD34BFBCFF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1719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파일명/버전 기록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02D5549B-7770-4637-8D06-36BC2CFE5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476250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BB68C7D-96EB-49C9-B012-39B5AD4621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495300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4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542ED76-9288-4E9A-910D-2A0E61B9E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63B7F62-FD3E-4186-A49D-E40165288D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압축 해제 또는 OVA 준비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4090BFA-4C3F-427F-8F6C-D22D6EE1C3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476250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D7E577B-7A75-41BE-AA5B-0CA8552CA4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487680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압축 해제 또는 UTM 이미지 준비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84FE4A7-5694-42E2-B6F7-5FB6249F7D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76250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11C2D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0A70DF73-52AB-4422-87E5-9F11AFAB9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487680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손상 없는지 확인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3FDA5F5F-3BAA-42D7-B034-6E928F585F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" y="5467350"/>
            <a:ext cx="83820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1B2D"/>
          </a:solidFill>
          <a:ln xmlns:a="http://schemas.openxmlformats.org/drawingml/2006/main" w="9525">
            <a:solidFill>
              <a:srgbClr val="38BDF8"/>
            </a:solidFill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E89DEB10-98D8-481D-8099-F8ECAA70AA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5657850"/>
            <a:ext cx="6858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38BDF8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38BDF8"/>
                </a:solidFill>
                <a:latin typeface="Aptos"/>
                <a:ea typeface="Aptos"/>
                <a:cs typeface="Aptos"/>
              </a:rPr>
              <a:t>Step 5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6093A989-3638-4D04-8E9E-BA0E378E0B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383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536AF68B-DF1A-4A22-BB1C-EBBBAC970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716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설치 파일 출처 캡처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9C0206A7-90FB-4F06-AD5D-4DD81C862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5467350"/>
            <a:ext cx="3714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1C11631F-F243-403D-9068-8DDCF9C1C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19750" y="5581650"/>
            <a:ext cx="3448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1050" b="1">
                <a:solidFill>
                  <a:srgbClr val="F8FAFC"/>
                </a:solidFill>
                <a:latin typeface="Apple SD Gothic Neo"/>
                <a:ea typeface="Apple SD Gothic Neo"/>
                <a:cs typeface="Apple SD Gothic Neo"/>
              </a:rPr>
              <a:t>설치 파일 출처 캡처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E707B372-AA5B-47FD-9DCC-E4B44212E1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5467350"/>
            <a:ext cx="2190750" cy="628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2238"/>
          </a:solidFill>
          <a:ln xmlns:a="http://schemas.openxmlformats.org/drawingml/2006/main" w="9525">
            <a:solidFill>
              <a:srgbClr val="243244"/>
            </a:solidFill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1921F6BC-0FB9-4370-9A98-C7C8CBADD8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5581650"/>
            <a:ext cx="19240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defRPr>
            </a:pPr>
            <a:r>
              <a:rPr sz="975" b="0">
                <a:solidFill>
                  <a:srgbClr val="B6C2D1"/>
                </a:solidFill>
                <a:latin typeface="Apple SD Gothic Neo"/>
                <a:ea typeface="Apple SD Gothic Neo"/>
                <a:cs typeface="Apple SD Gothic Neo"/>
              </a:rPr>
              <a:t>제출 증거로 보관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82A3FAA5-8B8B-47AB-8EFE-1DF533FE0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362700"/>
            <a:ext cx="96202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4324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B4B67397-1B01-4611-88E5-D98F10F223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477000"/>
            <a:ext cx="5715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D8EA3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D8EA3"/>
                </a:solidFill>
                <a:latin typeface="Aptos"/>
                <a:ea typeface="Aptos"/>
                <a:cs typeface="Aptos"/>
              </a:rPr>
              <a:t>Week 01 Security Foundations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9D9539E0-766F-45F3-A81C-A74D30CFFD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429375"/>
            <a:ext cx="43815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1050" b="0">
                <a:solidFill>
                  <a:srgbClr val="B6C2D1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B6C2D1"/>
                </a:solidFill>
                <a:latin typeface="Aptos"/>
                <a:ea typeface="Aptos"/>
                <a:cs typeface="Aptos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104968450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2026-06-17T13:58:43.9620000Z</dcterms:created>
  <dcterms:modified xsi:type="dcterms:W3CDTF">2026-06-17T13:58:43.9620000Z</dcterms:modified>
</coreProperties>
</file>